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48"/>
  </p:notesMasterIdLst>
  <p:handoutMasterIdLst>
    <p:handoutMasterId r:id="rId49"/>
  </p:handoutMasterIdLst>
  <p:sldIdLst>
    <p:sldId id="2772" r:id="rId2"/>
    <p:sldId id="2916" r:id="rId3"/>
    <p:sldId id="2873" r:id="rId4"/>
    <p:sldId id="363" r:id="rId5"/>
    <p:sldId id="2894" r:id="rId6"/>
    <p:sldId id="2895" r:id="rId7"/>
    <p:sldId id="2898" r:id="rId8"/>
    <p:sldId id="2902" r:id="rId9"/>
    <p:sldId id="2901" r:id="rId10"/>
    <p:sldId id="2874" r:id="rId11"/>
    <p:sldId id="298" r:id="rId12"/>
    <p:sldId id="301" r:id="rId13"/>
    <p:sldId id="276" r:id="rId14"/>
    <p:sldId id="330" r:id="rId15"/>
    <p:sldId id="2903" r:id="rId16"/>
    <p:sldId id="2875" r:id="rId17"/>
    <p:sldId id="303" r:id="rId18"/>
    <p:sldId id="307" r:id="rId19"/>
    <p:sldId id="310" r:id="rId20"/>
    <p:sldId id="2907" r:id="rId21"/>
    <p:sldId id="2905" r:id="rId22"/>
    <p:sldId id="315" r:id="rId23"/>
    <p:sldId id="2909" r:id="rId24"/>
    <p:sldId id="316" r:id="rId25"/>
    <p:sldId id="283" r:id="rId26"/>
    <p:sldId id="319" r:id="rId27"/>
    <p:sldId id="349" r:id="rId28"/>
    <p:sldId id="2911" r:id="rId29"/>
    <p:sldId id="2912" r:id="rId30"/>
    <p:sldId id="285" r:id="rId31"/>
    <p:sldId id="437" r:id="rId32"/>
    <p:sldId id="438" r:id="rId33"/>
    <p:sldId id="2876" r:id="rId34"/>
    <p:sldId id="286" r:id="rId35"/>
    <p:sldId id="336" r:id="rId36"/>
    <p:sldId id="2913" r:id="rId37"/>
    <p:sldId id="2877" r:id="rId38"/>
    <p:sldId id="323" r:id="rId39"/>
    <p:sldId id="2879" r:id="rId40"/>
    <p:sldId id="348" r:id="rId41"/>
    <p:sldId id="2881" r:id="rId42"/>
    <p:sldId id="325" r:id="rId43"/>
    <p:sldId id="328" r:id="rId44"/>
    <p:sldId id="440" r:id="rId45"/>
    <p:sldId id="2915" r:id="rId46"/>
    <p:sldId id="2914" r:id="rId47"/>
  </p:sldIdLst>
  <p:sldSz cx="12192000" cy="6858000"/>
  <p:notesSz cx="6796088" cy="992505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Book Antiqua" panose="02040602050305030304" pitchFamily="18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Wingdings 3" panose="05040102010807070707" pitchFamily="18" charset="2"/>
      <p:regular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Arial Rounded MT Bold" panose="020B0604020202020204" charset="0"/>
      <p:regular r:id="rId64"/>
      <p:bold r:id="rId6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DEEBF7"/>
    <a:srgbClr val="FF0000"/>
    <a:srgbClr val="FFFFCC"/>
    <a:srgbClr val="5B9BD5"/>
    <a:srgbClr val="ECECEC"/>
    <a:srgbClr val="063D79"/>
    <a:srgbClr val="003399"/>
    <a:srgbClr val="C00101"/>
    <a:srgbClr val="FFE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38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336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58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4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6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7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081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23490AB-A203-4204-BB93-78DA9FED02B3}" type="slidenum">
              <a:rPr lang="de-DE" smtClean="0">
                <a:latin typeface="Arial" charset="0"/>
              </a:rPr>
              <a:pPr/>
              <a:t>17</a:t>
            </a:fld>
            <a:endParaRPr lang="de-DE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7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D72B91C-F5AD-432C-ADEB-47D07292DAEC}" type="slidenum">
              <a:rPr lang="de-DE" smtClean="0">
                <a:latin typeface="Arial" charset="0"/>
              </a:rPr>
              <a:pPr/>
              <a:t>18</a:t>
            </a:fld>
            <a:endParaRPr lang="de-DE">
              <a:latin typeface="Arial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591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934E104-81F6-4F8A-8D19-A9EB7F87D170}" type="slidenum">
              <a:rPr lang="de-DE" smtClean="0">
                <a:latin typeface="Arial" charset="0"/>
              </a:rPr>
              <a:pPr/>
              <a:t>19</a:t>
            </a:fld>
            <a:endParaRPr lang="de-DE">
              <a:latin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417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934E104-81F6-4F8A-8D19-A9EB7F87D170}" type="slidenum">
              <a:rPr lang="de-DE" smtClean="0">
                <a:latin typeface="Arial" charset="0"/>
              </a:rPr>
              <a:pPr/>
              <a:t>20</a:t>
            </a:fld>
            <a:endParaRPr lang="de-DE">
              <a:latin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39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383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A266045-D00A-49AD-8FDD-E1F9FB3C4D9E}" type="slidenum">
              <a:rPr lang="de-DE" smtClean="0">
                <a:latin typeface="Arial" charset="0"/>
              </a:rPr>
              <a:pPr/>
              <a:t>22</a:t>
            </a:fld>
            <a:endParaRPr lang="de-DE"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702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A266045-D00A-49AD-8FDD-E1F9FB3C4D9E}" type="slidenum">
              <a:rPr lang="de-DE" smtClean="0">
                <a:latin typeface="Arial" charset="0"/>
              </a:rPr>
              <a:pPr/>
              <a:t>23</a:t>
            </a:fld>
            <a:endParaRPr lang="de-DE"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87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948FB398-F8BD-4356-A6CD-7DC0200F658F}" type="slidenum">
              <a:rPr lang="de-DE" smtClean="0">
                <a:latin typeface="Arial" charset="0"/>
              </a:rPr>
              <a:pPr/>
              <a:t>24</a:t>
            </a:fld>
            <a:endParaRPr lang="de-DE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85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AC615CD2-49F4-4607-9736-FC7893CB68F8}" type="slidenum">
              <a:rPr lang="de-DE" smtClean="0">
                <a:latin typeface="Arial" charset="0"/>
              </a:rPr>
              <a:pPr/>
              <a:t>25</a:t>
            </a:fld>
            <a:endParaRPr lang="de-DE">
              <a:latin typeface="Arial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131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C29FA02-6FA9-480D-B7C8-7A7D60DC1D72}" type="slidenum">
              <a:rPr lang="de-DE" smtClean="0">
                <a:latin typeface="Arial" charset="0"/>
              </a:rPr>
              <a:pPr/>
              <a:t>8</a:t>
            </a:fld>
            <a:endParaRPr lang="de-DE">
              <a:latin typeface="Arial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571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F40D138-A734-43FD-9770-2C69EFEE2A99}" type="slidenum">
              <a:rPr lang="de-DE" smtClean="0">
                <a:latin typeface="Arial" charset="0"/>
              </a:rPr>
              <a:pPr/>
              <a:t>26</a:t>
            </a:fld>
            <a:endParaRPr lang="de-DE"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874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068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571066E-436E-400F-8389-E43C0A2C68E2}" type="slidenum">
              <a:rPr lang="de-DE" smtClean="0">
                <a:latin typeface="Arial" charset="0"/>
              </a:rPr>
              <a:pPr/>
              <a:t>30</a:t>
            </a:fld>
            <a:endParaRPr lang="de-DE"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739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571066E-436E-400F-8389-E43C0A2C68E2}" type="slidenum">
              <a:rPr lang="de-DE" smtClean="0">
                <a:latin typeface="Arial" charset="0"/>
              </a:rPr>
              <a:pPr/>
              <a:t>31</a:t>
            </a:fld>
            <a:endParaRPr lang="de-DE"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157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119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403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5E6C358-8AE3-4E64-95F5-D2CD8782061A}" type="slidenum">
              <a:rPr lang="de-DE" smtClean="0">
                <a:latin typeface="Arial" charset="0"/>
              </a:rPr>
              <a:pPr/>
              <a:t>34</a:t>
            </a:fld>
            <a:endParaRPr lang="de-DE">
              <a:latin typeface="Arial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29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D38E5B0-0F3B-4E8C-BFBD-C13412D96A1D}" type="slidenum">
              <a:rPr lang="de-DE" smtClean="0">
                <a:latin typeface="Arial" charset="0"/>
              </a:rPr>
              <a:pPr/>
              <a:t>35</a:t>
            </a:fld>
            <a:endParaRPr lang="de-DE">
              <a:latin typeface="Arial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890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61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D33D6E17-85BE-446A-A5B2-3702ABA41250}" type="slidenum">
              <a:rPr lang="de-DE" smtClean="0">
                <a:latin typeface="Arial" charset="0"/>
              </a:rPr>
              <a:pPr/>
              <a:t>38</a:t>
            </a:fld>
            <a:endParaRPr lang="de-DE"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03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46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594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1FD953C-3796-493D-9339-BB4E2DFAE8FC}" type="slidenum">
              <a:rPr lang="de-DE" smtClean="0">
                <a:latin typeface="Arial" charset="0"/>
              </a:rPr>
              <a:pPr/>
              <a:t>40</a:t>
            </a:fld>
            <a:endParaRPr lang="de-DE">
              <a:latin typeface="Arial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715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467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4A5CF19-F5C2-42BA-9257-798980392A3F}" type="slidenum">
              <a:rPr lang="de-DE" smtClean="0">
                <a:latin typeface="Arial" charset="0"/>
              </a:rPr>
              <a:pPr/>
              <a:t>42</a:t>
            </a:fld>
            <a:endParaRPr lang="de-DE"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10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FD7589B1-6F56-449F-82EF-51ADD753C99D}" type="slidenum">
              <a:rPr lang="de-DE" smtClean="0">
                <a:latin typeface="Arial" charset="0"/>
              </a:rPr>
              <a:pPr/>
              <a:t>43</a:t>
            </a:fld>
            <a:endParaRPr lang="de-DE">
              <a:latin typeface="Arial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929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FD7589B1-6F56-449F-82EF-51ADD753C99D}" type="slidenum">
              <a:rPr lang="de-DE" smtClean="0">
                <a:latin typeface="Arial" charset="0"/>
              </a:rPr>
              <a:pPr/>
              <a:t>44</a:t>
            </a:fld>
            <a:endParaRPr lang="de-DE">
              <a:latin typeface="Arial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20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945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2531F23-FC3D-448A-9819-2D9FF4F2B86A}" type="slidenum">
              <a:rPr lang="de-DE" smtClean="0">
                <a:latin typeface="Arial" charset="0"/>
              </a:rPr>
              <a:pPr/>
              <a:t>11</a:t>
            </a:fld>
            <a:endParaRPr lang="de-DE">
              <a:latin typeface="Arial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03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BBDC755-A8DC-4577-B43D-A4CEEB444FCF}" type="slidenum">
              <a:rPr lang="de-DE" smtClean="0">
                <a:latin typeface="Arial" charset="0"/>
              </a:rPr>
              <a:pPr/>
              <a:t>12</a:t>
            </a:fld>
            <a:endParaRPr lang="de-DE"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7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FE17B41-9478-4E4D-BF38-6C166073BD00}" type="slidenum">
              <a:rPr lang="de-DE" smtClean="0">
                <a:latin typeface="Arial" charset="0"/>
              </a:rPr>
              <a:pPr/>
              <a:t>13</a:t>
            </a:fld>
            <a:endParaRPr lang="de-DE">
              <a:latin typeface="Arial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435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C2EA898E-CCB4-4F2C-A02D-4230DD972C5C}" type="slidenum">
              <a:rPr lang="de-DE" smtClean="0">
                <a:latin typeface="Arial" charset="0"/>
              </a:rPr>
              <a:pPr/>
              <a:t>14</a:t>
            </a:fld>
            <a:endParaRPr lang="de-DE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55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C2EA898E-CCB4-4F2C-A02D-4230DD972C5C}" type="slidenum">
              <a:rPr lang="de-DE" smtClean="0">
                <a:latin typeface="Arial" charset="0"/>
              </a:rPr>
              <a:pPr/>
              <a:t>15</a:t>
            </a:fld>
            <a:endParaRPr lang="de-DE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58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177E49-BB3D-4D46-9FF2-4767B27A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wmf"/><Relationship Id="rId12" Type="http://schemas.openxmlformats.org/officeDocument/2006/relationships/image" Target="../media/image17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wmf"/><Relationship Id="rId5" Type="http://schemas.openxmlformats.org/officeDocument/2006/relationships/image" Target="../media/image26.png"/><Relationship Id="rId10" Type="http://schemas.openxmlformats.org/officeDocument/2006/relationships/oleObject" Target="../embeddings/oleObject11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1.emf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3.bin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w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7.wmf"/><Relationship Id="rId5" Type="http://schemas.openxmlformats.org/officeDocument/2006/relationships/image" Target="../media/image43.png"/><Relationship Id="rId10" Type="http://schemas.openxmlformats.org/officeDocument/2006/relationships/oleObject" Target="../embeddings/oleObject16.bin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30.wmf"/><Relationship Id="rId1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53.png"/><Relationship Id="rId2" Type="http://schemas.openxmlformats.org/officeDocument/2006/relationships/tags" Target="../tags/tag9.xml"/><Relationship Id="rId16" Type="http://schemas.openxmlformats.org/officeDocument/2006/relationships/image" Target="../media/image52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9.wmf"/><Relationship Id="rId5" Type="http://schemas.openxmlformats.org/officeDocument/2006/relationships/image" Target="../media/image51.png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19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6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34.wmf"/><Relationship Id="rId2" Type="http://schemas.openxmlformats.org/officeDocument/2006/relationships/tags" Target="../tags/tag10.xml"/><Relationship Id="rId16" Type="http://schemas.openxmlformats.org/officeDocument/2006/relationships/image" Target="../media/image60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image" Target="../media/image59.png"/><Relationship Id="rId10" Type="http://schemas.openxmlformats.org/officeDocument/2006/relationships/image" Target="../media/image33.wmf"/><Relationship Id="rId4" Type="http://schemas.openxmlformats.org/officeDocument/2006/relationships/notesSlide" Target="../notesSlides/notesSlide13.xml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3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odeling.systems/" TargetMode="External"/><Relationship Id="rId12" Type="http://schemas.openxmlformats.org/officeDocument/2006/relationships/image" Target="../media/image36.w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hyperlink" Target="https://github.com/hossfeld/performance-modeling/blob/main/chapter3_stochasticProcesses/ch3-5-markovProcess.ipynb" TargetMode="External"/><Relationship Id="rId11" Type="http://schemas.openxmlformats.org/officeDocument/2006/relationships/oleObject" Target="../embeddings/oleObject28.bin"/><Relationship Id="rId5" Type="http://schemas.openxmlformats.org/officeDocument/2006/relationships/hyperlink" Target="https://hossfeld.github.io/performance-modeling/chapter3_stochasticProcesses/ch3-5-markovProcess.html" TargetMode="External"/><Relationship Id="rId10" Type="http://schemas.openxmlformats.org/officeDocument/2006/relationships/image" Target="../media/image37.emf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5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40.wmf"/><Relationship Id="rId18" Type="http://schemas.openxmlformats.org/officeDocument/2006/relationships/oleObject" Target="../embeddings/oleObject34.bin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4.wmf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42.wmf"/><Relationship Id="rId2" Type="http://schemas.openxmlformats.org/officeDocument/2006/relationships/tags" Target="../tags/tag12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5" Type="http://schemas.openxmlformats.org/officeDocument/2006/relationships/image" Target="../media/image41.wmf"/><Relationship Id="rId10" Type="http://schemas.openxmlformats.org/officeDocument/2006/relationships/image" Target="../media/image71.png"/><Relationship Id="rId19" Type="http://schemas.openxmlformats.org/officeDocument/2006/relationships/image" Target="../media/image43.wmf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3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8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wmf"/><Relationship Id="rId12" Type="http://schemas.openxmlformats.org/officeDocument/2006/relationships/image" Target="../media/image84.png"/><Relationship Id="rId2" Type="http://schemas.openxmlformats.org/officeDocument/2006/relationships/tags" Target="../tags/tag14.xml"/><Relationship Id="rId16" Type="http://schemas.openxmlformats.org/officeDocument/2006/relationships/image" Target="../media/image42.w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82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0.wmf"/><Relationship Id="rId1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image" Target="../media/image62.png"/><Relationship Id="rId1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61.png"/><Relationship Id="rId17" Type="http://schemas.openxmlformats.org/officeDocument/2006/relationships/image" Target="../media/image88.png"/><Relationship Id="rId2" Type="http://schemas.openxmlformats.org/officeDocument/2006/relationships/tags" Target="../tags/tag16.xml"/><Relationship Id="rId16" Type="http://schemas.openxmlformats.org/officeDocument/2006/relationships/image" Target="../media/image5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wmf"/><Relationship Id="rId11" Type="http://schemas.openxmlformats.org/officeDocument/2006/relationships/image" Target="../media/image58.png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56.wmf"/><Relationship Id="rId4" Type="http://schemas.openxmlformats.org/officeDocument/2006/relationships/notesSlide" Target="../notesSlides/notesSlide20.xml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5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70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71.emf"/><Relationship Id="rId5" Type="http://schemas.openxmlformats.org/officeDocument/2006/relationships/image" Target="../media/image6.emf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75.wmf"/><Relationship Id="rId2" Type="http://schemas.openxmlformats.org/officeDocument/2006/relationships/tags" Target="../tags/tag2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77.emf"/><Relationship Id="rId10" Type="http://schemas.openxmlformats.org/officeDocument/2006/relationships/image" Target="../media/image74.wmf"/><Relationship Id="rId4" Type="http://schemas.openxmlformats.org/officeDocument/2006/relationships/notesSlide" Target="../notesSlides/notesSlide31.xml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7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1.bin"/><Relationship Id="rId2" Type="http://schemas.openxmlformats.org/officeDocument/2006/relationships/tags" Target="../tags/tag2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oleObject" Target="../embeddings/oleObject55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wmf"/><Relationship Id="rId12" Type="http://schemas.openxmlformats.org/officeDocument/2006/relationships/image" Target="../media/image82.wmf"/><Relationship Id="rId2" Type="http://schemas.openxmlformats.org/officeDocument/2006/relationships/tags" Target="../tags/tag28.xml"/><Relationship Id="rId16" Type="http://schemas.openxmlformats.org/officeDocument/2006/relationships/image" Target="../media/image84.wmf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2.bin"/><Relationship Id="rId11" Type="http://schemas.openxmlformats.org/officeDocument/2006/relationships/oleObject" Target="../embeddings/oleObject54.bin"/><Relationship Id="rId5" Type="http://schemas.openxmlformats.org/officeDocument/2006/relationships/image" Target="../media/image161.png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85.emf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81.wmf"/><Relationship Id="rId14" Type="http://schemas.openxmlformats.org/officeDocument/2006/relationships/image" Target="../media/image8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7.bin"/><Relationship Id="rId2" Type="http://schemas.openxmlformats.org/officeDocument/2006/relationships/tags" Target="../tags/tag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8.bin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Markov State Process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3.5 </a:t>
            </a:r>
            <a:endParaRPr lang="en-US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Chapman-Kolmogorov equation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209801"/>
            <a:ext cx="10924116" cy="2057400"/>
          </a:xfrm>
        </p:spPr>
        <p:txBody>
          <a:bodyPr/>
          <a:lstStyle/>
          <a:p>
            <a:pPr marL="0" indent="0" defTabSz="268288">
              <a:lnSpc>
                <a:spcPct val="80000"/>
              </a:lnSpc>
              <a:buNone/>
            </a:pPr>
            <a:r>
              <a:rPr lang="en-US" sz="3600" noProof="0" dirty="0"/>
              <a:t>Transition Behavior of </a:t>
            </a:r>
            <a:br>
              <a:rPr lang="en-US" sz="3600" noProof="0" dirty="0"/>
            </a:br>
            <a:r>
              <a:rPr lang="en-US" sz="3600" noProof="0" dirty="0"/>
              <a:t>Markovian State Processes</a:t>
            </a:r>
          </a:p>
        </p:txBody>
      </p:sp>
    </p:spTree>
    <p:extLst>
      <p:ext uri="{BB962C8B-B14F-4D97-AF65-F5344CB8AC3E}">
        <p14:creationId xmlns:p14="http://schemas.microsoft.com/office/powerpoint/2010/main" val="123842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Behavior of Markovian State Processes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D54620-C3B3-4BF3-B66A-3CFD9CA6B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912506E9-C1CE-482F-B695-FDB6B5F6D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066800"/>
            <a:ext cx="8288323" cy="3951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787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State transition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 during interval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noProof="0" dirty="0"/>
                  <a:t> occurs with probability 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Time-homogeneous state process</a:t>
                </a:r>
              </a:p>
              <a:p>
                <a:pPr lvl="1"/>
                <a:r>
                  <a:rPr lang="en-US" noProof="0" dirty="0"/>
                  <a:t>transition behavior is identical for </a:t>
                </a:r>
                <a:br>
                  <a:rPr lang="en-US" noProof="0" dirty="0"/>
                </a:br>
                <a:r>
                  <a:rPr lang="en-US" noProof="0" dirty="0"/>
                  <a:t>each process point in time</a:t>
                </a:r>
              </a:p>
              <a:p>
                <a:pPr lvl="1"/>
                <a:r>
                  <a:rPr lang="en-US" noProof="0" dirty="0"/>
                  <a:t>transition probability is independent </a:t>
                </a:r>
                <a:br>
                  <a:rPr lang="en-US" noProof="0" dirty="0"/>
                </a:br>
                <a:r>
                  <a:rPr lang="en-US" noProof="0" dirty="0"/>
                  <a:t>of the observation instant</a:t>
                </a:r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pPr lvl="1"/>
                <a:r>
                  <a:rPr lang="en-US" noProof="0" dirty="0"/>
                  <a:t>standardization condition for all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13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4ED656F-BECD-4D28-B8B1-66A487AFA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143001" y="29893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133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111225"/>
              </p:ext>
            </p:extLst>
          </p:nvPr>
        </p:nvGraphicFramePr>
        <p:xfrm>
          <a:off x="1063124" y="1366809"/>
          <a:ext cx="40163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1" name="Equation" r:id="rId6" imgW="2298700" imgH="266700" progId="">
                  <p:embed/>
                </p:oleObj>
              </mc:Choice>
              <mc:Fallback>
                <p:oleObj name="Equation" r:id="rId6" imgW="2298700" imgH="266700" progId="">
                  <p:embed/>
                  <p:pic>
                    <p:nvPicPr>
                      <p:cNvPr id="133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124" y="1366809"/>
                        <a:ext cx="4016375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408346"/>
              </p:ext>
            </p:extLst>
          </p:nvPr>
        </p:nvGraphicFramePr>
        <p:xfrm>
          <a:off x="1219200" y="3810000"/>
          <a:ext cx="3951288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2" name="Equation" r:id="rId8" imgW="2260600" imgH="228600" progId="">
                  <p:embed/>
                </p:oleObj>
              </mc:Choice>
              <mc:Fallback>
                <p:oleObj name="Equation" r:id="rId8" imgW="2260600" imgH="228600" progId="">
                  <p:embed/>
                  <p:pic>
                    <p:nvPicPr>
                      <p:cNvPr id="133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10000"/>
                        <a:ext cx="3951288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476490"/>
              </p:ext>
            </p:extLst>
          </p:nvPr>
        </p:nvGraphicFramePr>
        <p:xfrm>
          <a:off x="1246188" y="5029200"/>
          <a:ext cx="2582862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3" name="Equation" r:id="rId10" imgW="1523880" imgH="330120" progId="Equation.DSMT4">
                  <p:embed/>
                </p:oleObj>
              </mc:Choice>
              <mc:Fallback>
                <p:oleObj name="Equation" r:id="rId10" imgW="1523880" imgH="330120" progId="Equation.DSMT4">
                  <p:embed/>
                  <p:pic>
                    <p:nvPicPr>
                      <p:cNvPr id="133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5029200"/>
                        <a:ext cx="2582862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Grafik 63">
            <a:extLst>
              <a:ext uri="{FF2B5EF4-FFF2-40B4-BE49-F238E27FC236}">
                <a16:creationId xmlns:a16="http://schemas.microsoft.com/office/drawing/2014/main" id="{5009E6E0-E136-428B-A135-8F838787E4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2655" y="1788475"/>
            <a:ext cx="6329345" cy="301733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9111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057EFB9B-D34B-40B0-9907-14E648E48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Transition probabilities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=0,1,…}</m:t>
                    </m:r>
                  </m:oMath>
                </a14:m>
                <a:r>
                  <a:rPr lang="en-US" noProof="0" dirty="0"/>
                  <a:t> form the </a:t>
                </a:r>
                <a:br>
                  <a:rPr lang="en-US" noProof="0" dirty="0"/>
                </a:br>
                <a:r>
                  <a:rPr lang="en-US" noProof="0" dirty="0"/>
                  <a:t>transition matrix</a:t>
                </a: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057EFB9B-D34B-40B0-9907-14E648E48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659FA-45ED-4E96-B340-BE7E43316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143001" y="29893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1143001" y="24512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1FCBF0A-D502-46B4-8778-0AA1E52D98F3}"/>
              </a:ext>
            </a:extLst>
          </p:cNvPr>
          <p:cNvGrpSpPr/>
          <p:nvPr/>
        </p:nvGrpSpPr>
        <p:grpSpPr>
          <a:xfrm>
            <a:off x="8001000" y="1523207"/>
            <a:ext cx="3154362" cy="2754314"/>
            <a:chOff x="8573429" y="1074043"/>
            <a:chExt cx="3154362" cy="2754314"/>
          </a:xfrm>
        </p:grpSpPr>
        <p:sp>
          <p:nvSpPr>
            <p:cNvPr id="14343" name="AutoShape 8"/>
            <p:cNvSpPr>
              <a:spLocks noChangeAspect="1" noChangeArrowheads="1" noTextEdit="1"/>
            </p:cNvSpPr>
            <p:nvPr/>
          </p:nvSpPr>
          <p:spPr bwMode="auto">
            <a:xfrm>
              <a:off x="8573429" y="1074044"/>
              <a:ext cx="3154362" cy="2754313"/>
            </a:xfrm>
            <a:prstGeom prst="rect">
              <a:avLst/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4" name="Freeform 9"/>
            <p:cNvSpPr>
              <a:spLocks/>
            </p:cNvSpPr>
            <p:nvPr/>
          </p:nvSpPr>
          <p:spPr bwMode="auto">
            <a:xfrm>
              <a:off x="8846480" y="1166119"/>
              <a:ext cx="9525" cy="2193925"/>
            </a:xfrm>
            <a:custGeom>
              <a:avLst/>
              <a:gdLst>
                <a:gd name="T0" fmla="*/ 15120938 w 6"/>
                <a:gd name="T1" fmla="*/ 7561263 h 1382"/>
                <a:gd name="T2" fmla="*/ 15120938 w 6"/>
                <a:gd name="T3" fmla="*/ 0 h 1382"/>
                <a:gd name="T4" fmla="*/ 0 w 6"/>
                <a:gd name="T5" fmla="*/ 0 h 1382"/>
                <a:gd name="T6" fmla="*/ 0 w 6"/>
                <a:gd name="T7" fmla="*/ 2147483647 h 1382"/>
                <a:gd name="T8" fmla="*/ 15120938 w 6"/>
                <a:gd name="T9" fmla="*/ 2147483647 h 1382"/>
                <a:gd name="T10" fmla="*/ 15120938 w 6"/>
                <a:gd name="T11" fmla="*/ 2147483647 h 1382"/>
                <a:gd name="T12" fmla="*/ 15120938 w 6"/>
                <a:gd name="T13" fmla="*/ 7561263 h 1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1382">
                  <a:moveTo>
                    <a:pt x="6" y="3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382"/>
                  </a:lnTo>
                  <a:lnTo>
                    <a:pt x="6" y="1382"/>
                  </a:lnTo>
                  <a:lnTo>
                    <a:pt x="6" y="1379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5" name="Freeform 10"/>
            <p:cNvSpPr>
              <a:spLocks/>
            </p:cNvSpPr>
            <p:nvPr/>
          </p:nvSpPr>
          <p:spPr bwMode="auto">
            <a:xfrm>
              <a:off x="8776630" y="3350519"/>
              <a:ext cx="153987" cy="9525"/>
            </a:xfrm>
            <a:custGeom>
              <a:avLst/>
              <a:gdLst>
                <a:gd name="T0" fmla="*/ 7559650 w 97"/>
                <a:gd name="T1" fmla="*/ 0 h 6"/>
                <a:gd name="T2" fmla="*/ 0 w 97"/>
                <a:gd name="T3" fmla="*/ 0 h 6"/>
                <a:gd name="T4" fmla="*/ 0 w 97"/>
                <a:gd name="T5" fmla="*/ 15120938 h 6"/>
                <a:gd name="T6" fmla="*/ 244453569 w 97"/>
                <a:gd name="T7" fmla="*/ 15120938 h 6"/>
                <a:gd name="T8" fmla="*/ 244453569 w 97"/>
                <a:gd name="T9" fmla="*/ 0 h 6"/>
                <a:gd name="T10" fmla="*/ 236893918 w 97"/>
                <a:gd name="T11" fmla="*/ 0 h 6"/>
                <a:gd name="T12" fmla="*/ 7559650 w 97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7" y="6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6" name="Freeform 11"/>
            <p:cNvSpPr>
              <a:spLocks/>
            </p:cNvSpPr>
            <p:nvPr/>
          </p:nvSpPr>
          <p:spPr bwMode="auto">
            <a:xfrm>
              <a:off x="8776630" y="3040957"/>
              <a:ext cx="153987" cy="9525"/>
            </a:xfrm>
            <a:custGeom>
              <a:avLst/>
              <a:gdLst>
                <a:gd name="T0" fmla="*/ 7559650 w 97"/>
                <a:gd name="T1" fmla="*/ 0 h 6"/>
                <a:gd name="T2" fmla="*/ 0 w 97"/>
                <a:gd name="T3" fmla="*/ 0 h 6"/>
                <a:gd name="T4" fmla="*/ 0 w 97"/>
                <a:gd name="T5" fmla="*/ 15120938 h 6"/>
                <a:gd name="T6" fmla="*/ 244453569 w 97"/>
                <a:gd name="T7" fmla="*/ 15120938 h 6"/>
                <a:gd name="T8" fmla="*/ 244453569 w 97"/>
                <a:gd name="T9" fmla="*/ 0 h 6"/>
                <a:gd name="T10" fmla="*/ 236893918 w 97"/>
                <a:gd name="T11" fmla="*/ 0 h 6"/>
                <a:gd name="T12" fmla="*/ 7559650 w 97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7" y="6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7" name="Freeform 12"/>
            <p:cNvSpPr>
              <a:spLocks/>
            </p:cNvSpPr>
            <p:nvPr/>
          </p:nvSpPr>
          <p:spPr bwMode="auto">
            <a:xfrm>
              <a:off x="8776630" y="2728218"/>
              <a:ext cx="153987" cy="7938"/>
            </a:xfrm>
            <a:custGeom>
              <a:avLst/>
              <a:gdLst>
                <a:gd name="T0" fmla="*/ 7559650 w 97"/>
                <a:gd name="T1" fmla="*/ 0 h 5"/>
                <a:gd name="T2" fmla="*/ 0 w 97"/>
                <a:gd name="T3" fmla="*/ 0 h 5"/>
                <a:gd name="T4" fmla="*/ 0 w 97"/>
                <a:gd name="T5" fmla="*/ 12602369 h 5"/>
                <a:gd name="T6" fmla="*/ 244453569 w 97"/>
                <a:gd name="T7" fmla="*/ 12602369 h 5"/>
                <a:gd name="T8" fmla="*/ 244453569 w 97"/>
                <a:gd name="T9" fmla="*/ 0 h 5"/>
                <a:gd name="T10" fmla="*/ 236893918 w 97"/>
                <a:gd name="T11" fmla="*/ 0 h 5"/>
                <a:gd name="T12" fmla="*/ 7559650 w 9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7" y="5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8" name="Freeform 13"/>
            <p:cNvSpPr>
              <a:spLocks/>
            </p:cNvSpPr>
            <p:nvPr/>
          </p:nvSpPr>
          <p:spPr bwMode="auto">
            <a:xfrm>
              <a:off x="8776630" y="2258319"/>
              <a:ext cx="153987" cy="9525"/>
            </a:xfrm>
            <a:custGeom>
              <a:avLst/>
              <a:gdLst>
                <a:gd name="T0" fmla="*/ 7559650 w 97"/>
                <a:gd name="T1" fmla="*/ 0 h 6"/>
                <a:gd name="T2" fmla="*/ 0 w 97"/>
                <a:gd name="T3" fmla="*/ 0 h 6"/>
                <a:gd name="T4" fmla="*/ 0 w 97"/>
                <a:gd name="T5" fmla="*/ 15120938 h 6"/>
                <a:gd name="T6" fmla="*/ 244453569 w 97"/>
                <a:gd name="T7" fmla="*/ 15120938 h 6"/>
                <a:gd name="T8" fmla="*/ 244453569 w 97"/>
                <a:gd name="T9" fmla="*/ 0 h 6"/>
                <a:gd name="T10" fmla="*/ 236893918 w 97"/>
                <a:gd name="T11" fmla="*/ 0 h 6"/>
                <a:gd name="T12" fmla="*/ 7559650 w 97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7" y="6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9" name="Freeform 14"/>
            <p:cNvSpPr>
              <a:spLocks/>
            </p:cNvSpPr>
            <p:nvPr/>
          </p:nvSpPr>
          <p:spPr bwMode="auto">
            <a:xfrm>
              <a:off x="8794092" y="1074043"/>
              <a:ext cx="106363" cy="234950"/>
            </a:xfrm>
            <a:custGeom>
              <a:avLst/>
              <a:gdLst>
                <a:gd name="T0" fmla="*/ 0 w 67"/>
                <a:gd name="T1" fmla="*/ 372983125 h 148"/>
                <a:gd name="T2" fmla="*/ 83166341 w 67"/>
                <a:gd name="T3" fmla="*/ 0 h 148"/>
                <a:gd name="T4" fmla="*/ 168852056 w 67"/>
                <a:gd name="T5" fmla="*/ 372983125 h 148"/>
                <a:gd name="T6" fmla="*/ 0 w 67"/>
                <a:gd name="T7" fmla="*/ 372983125 h 1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48">
                  <a:moveTo>
                    <a:pt x="0" y="148"/>
                  </a:moveTo>
                  <a:lnTo>
                    <a:pt x="33" y="0"/>
                  </a:lnTo>
                  <a:lnTo>
                    <a:pt x="67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40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0" name="Rectangle 15"/>
            <p:cNvSpPr>
              <a:spLocks noChangeArrowheads="1"/>
            </p:cNvSpPr>
            <p:nvPr/>
          </p:nvSpPr>
          <p:spPr bwMode="auto">
            <a:xfrm>
              <a:off x="8573429" y="3253681"/>
              <a:ext cx="1090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de-DE"/>
            </a:p>
          </p:txBody>
        </p:sp>
        <p:sp>
          <p:nvSpPr>
            <p:cNvPr id="14351" name="Rectangle 16"/>
            <p:cNvSpPr>
              <a:spLocks noChangeArrowheads="1"/>
            </p:cNvSpPr>
            <p:nvPr/>
          </p:nvSpPr>
          <p:spPr bwMode="auto">
            <a:xfrm>
              <a:off x="8573429" y="2939356"/>
              <a:ext cx="1090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de-DE"/>
            </a:p>
          </p:txBody>
        </p:sp>
        <p:sp>
          <p:nvSpPr>
            <p:cNvPr id="14352" name="Rectangle 17"/>
            <p:cNvSpPr>
              <a:spLocks noChangeArrowheads="1"/>
            </p:cNvSpPr>
            <p:nvPr/>
          </p:nvSpPr>
          <p:spPr bwMode="auto">
            <a:xfrm>
              <a:off x="8573429" y="2626618"/>
              <a:ext cx="1090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de-DE"/>
            </a:p>
          </p:txBody>
        </p:sp>
        <p:sp>
          <p:nvSpPr>
            <p:cNvPr id="14353" name="Rectangle 18"/>
            <p:cNvSpPr>
              <a:spLocks noChangeArrowheads="1"/>
            </p:cNvSpPr>
            <p:nvPr/>
          </p:nvSpPr>
          <p:spPr bwMode="auto">
            <a:xfrm>
              <a:off x="8595654" y="2121794"/>
              <a:ext cx="7534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000" b="0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de-DE"/>
            </a:p>
          </p:txBody>
        </p:sp>
        <p:sp>
          <p:nvSpPr>
            <p:cNvPr id="14354" name="Oval 19"/>
            <p:cNvSpPr>
              <a:spLocks noChangeArrowheads="1"/>
            </p:cNvSpPr>
            <p:nvPr/>
          </p:nvSpPr>
          <p:spPr bwMode="auto">
            <a:xfrm>
              <a:off x="8806791" y="2218631"/>
              <a:ext cx="96838" cy="8890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5" name="Oval 20"/>
            <p:cNvSpPr>
              <a:spLocks noChangeArrowheads="1"/>
            </p:cNvSpPr>
            <p:nvPr/>
          </p:nvSpPr>
          <p:spPr bwMode="auto">
            <a:xfrm>
              <a:off x="8806791" y="2683769"/>
              <a:ext cx="96838" cy="9207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6" name="Oval 21"/>
            <p:cNvSpPr>
              <a:spLocks noChangeArrowheads="1"/>
            </p:cNvSpPr>
            <p:nvPr/>
          </p:nvSpPr>
          <p:spPr bwMode="auto">
            <a:xfrm>
              <a:off x="8806791" y="2996506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7" name="Oval 22"/>
            <p:cNvSpPr>
              <a:spLocks noChangeArrowheads="1"/>
            </p:cNvSpPr>
            <p:nvPr/>
          </p:nvSpPr>
          <p:spPr bwMode="auto">
            <a:xfrm>
              <a:off x="8806791" y="3310831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8" name="Freeform 23"/>
            <p:cNvSpPr>
              <a:spLocks/>
            </p:cNvSpPr>
            <p:nvPr/>
          </p:nvSpPr>
          <p:spPr bwMode="auto">
            <a:xfrm>
              <a:off x="11415055" y="1166119"/>
              <a:ext cx="7937" cy="2193925"/>
            </a:xfrm>
            <a:custGeom>
              <a:avLst/>
              <a:gdLst>
                <a:gd name="T0" fmla="*/ 12599194 w 5"/>
                <a:gd name="T1" fmla="*/ 7561263 h 1382"/>
                <a:gd name="T2" fmla="*/ 12599194 w 5"/>
                <a:gd name="T3" fmla="*/ 0 h 1382"/>
                <a:gd name="T4" fmla="*/ 0 w 5"/>
                <a:gd name="T5" fmla="*/ 0 h 1382"/>
                <a:gd name="T6" fmla="*/ 0 w 5"/>
                <a:gd name="T7" fmla="*/ 2147483647 h 1382"/>
                <a:gd name="T8" fmla="*/ 12599194 w 5"/>
                <a:gd name="T9" fmla="*/ 2147483647 h 1382"/>
                <a:gd name="T10" fmla="*/ 12599194 w 5"/>
                <a:gd name="T11" fmla="*/ 2147483647 h 1382"/>
                <a:gd name="T12" fmla="*/ 12599194 w 5"/>
                <a:gd name="T13" fmla="*/ 7561263 h 1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1382">
                  <a:moveTo>
                    <a:pt x="5" y="3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1382"/>
                  </a:lnTo>
                  <a:lnTo>
                    <a:pt x="5" y="1382"/>
                  </a:lnTo>
                  <a:lnTo>
                    <a:pt x="5" y="13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9" name="Freeform 24"/>
            <p:cNvSpPr>
              <a:spLocks/>
            </p:cNvSpPr>
            <p:nvPr/>
          </p:nvSpPr>
          <p:spPr bwMode="auto">
            <a:xfrm>
              <a:off x="11343616" y="3350519"/>
              <a:ext cx="160338" cy="9525"/>
            </a:xfrm>
            <a:custGeom>
              <a:avLst/>
              <a:gdLst>
                <a:gd name="T0" fmla="*/ 7712258 w 100"/>
                <a:gd name="T1" fmla="*/ 0 h 6"/>
                <a:gd name="T2" fmla="*/ 0 w 100"/>
                <a:gd name="T3" fmla="*/ 0 h 6"/>
                <a:gd name="T4" fmla="*/ 0 w 100"/>
                <a:gd name="T5" fmla="*/ 15120938 h 6"/>
                <a:gd name="T6" fmla="*/ 257082742 w 100"/>
                <a:gd name="T7" fmla="*/ 15120938 h 6"/>
                <a:gd name="T8" fmla="*/ 257082742 w 100"/>
                <a:gd name="T9" fmla="*/ 0 h 6"/>
                <a:gd name="T10" fmla="*/ 249370485 w 100"/>
                <a:gd name="T11" fmla="*/ 0 h 6"/>
                <a:gd name="T12" fmla="*/ 7712258 w 10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0" name="Freeform 25"/>
            <p:cNvSpPr>
              <a:spLocks/>
            </p:cNvSpPr>
            <p:nvPr/>
          </p:nvSpPr>
          <p:spPr bwMode="auto">
            <a:xfrm>
              <a:off x="11343616" y="3040957"/>
              <a:ext cx="160338" cy="9525"/>
            </a:xfrm>
            <a:custGeom>
              <a:avLst/>
              <a:gdLst>
                <a:gd name="T0" fmla="*/ 7712258 w 100"/>
                <a:gd name="T1" fmla="*/ 0 h 6"/>
                <a:gd name="T2" fmla="*/ 0 w 100"/>
                <a:gd name="T3" fmla="*/ 0 h 6"/>
                <a:gd name="T4" fmla="*/ 0 w 100"/>
                <a:gd name="T5" fmla="*/ 15120938 h 6"/>
                <a:gd name="T6" fmla="*/ 257082742 w 100"/>
                <a:gd name="T7" fmla="*/ 15120938 h 6"/>
                <a:gd name="T8" fmla="*/ 257082742 w 100"/>
                <a:gd name="T9" fmla="*/ 0 h 6"/>
                <a:gd name="T10" fmla="*/ 249370485 w 100"/>
                <a:gd name="T11" fmla="*/ 0 h 6"/>
                <a:gd name="T12" fmla="*/ 7712258 w 10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1" name="Freeform 26"/>
            <p:cNvSpPr>
              <a:spLocks/>
            </p:cNvSpPr>
            <p:nvPr/>
          </p:nvSpPr>
          <p:spPr bwMode="auto">
            <a:xfrm>
              <a:off x="11343616" y="2728218"/>
              <a:ext cx="160338" cy="7938"/>
            </a:xfrm>
            <a:custGeom>
              <a:avLst/>
              <a:gdLst>
                <a:gd name="T0" fmla="*/ 7712258 w 100"/>
                <a:gd name="T1" fmla="*/ 0 h 5"/>
                <a:gd name="T2" fmla="*/ 0 w 100"/>
                <a:gd name="T3" fmla="*/ 0 h 5"/>
                <a:gd name="T4" fmla="*/ 0 w 100"/>
                <a:gd name="T5" fmla="*/ 12602369 h 5"/>
                <a:gd name="T6" fmla="*/ 257082742 w 100"/>
                <a:gd name="T7" fmla="*/ 12602369 h 5"/>
                <a:gd name="T8" fmla="*/ 257082742 w 100"/>
                <a:gd name="T9" fmla="*/ 0 h 5"/>
                <a:gd name="T10" fmla="*/ 249370485 w 100"/>
                <a:gd name="T11" fmla="*/ 0 h 5"/>
                <a:gd name="T12" fmla="*/ 7712258 w 100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0" y="5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2" name="Freeform 27"/>
            <p:cNvSpPr>
              <a:spLocks/>
            </p:cNvSpPr>
            <p:nvPr/>
          </p:nvSpPr>
          <p:spPr bwMode="auto">
            <a:xfrm>
              <a:off x="11343616" y="2728218"/>
              <a:ext cx="160338" cy="7938"/>
            </a:xfrm>
            <a:custGeom>
              <a:avLst/>
              <a:gdLst>
                <a:gd name="T0" fmla="*/ 7712258 w 100"/>
                <a:gd name="T1" fmla="*/ 0 h 5"/>
                <a:gd name="T2" fmla="*/ 0 w 100"/>
                <a:gd name="T3" fmla="*/ 0 h 5"/>
                <a:gd name="T4" fmla="*/ 0 w 100"/>
                <a:gd name="T5" fmla="*/ 12602369 h 5"/>
                <a:gd name="T6" fmla="*/ 257082742 w 100"/>
                <a:gd name="T7" fmla="*/ 12602369 h 5"/>
                <a:gd name="T8" fmla="*/ 257082742 w 100"/>
                <a:gd name="T9" fmla="*/ 0 h 5"/>
                <a:gd name="T10" fmla="*/ 249370485 w 100"/>
                <a:gd name="T11" fmla="*/ 0 h 5"/>
                <a:gd name="T12" fmla="*/ 7712258 w 100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0" y="5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3" name="Freeform 28"/>
            <p:cNvSpPr>
              <a:spLocks/>
            </p:cNvSpPr>
            <p:nvPr/>
          </p:nvSpPr>
          <p:spPr bwMode="auto">
            <a:xfrm>
              <a:off x="11361079" y="1074043"/>
              <a:ext cx="106362" cy="234950"/>
            </a:xfrm>
            <a:custGeom>
              <a:avLst/>
              <a:gdLst>
                <a:gd name="T0" fmla="*/ 0 w 67"/>
                <a:gd name="T1" fmla="*/ 372983125 h 148"/>
                <a:gd name="T2" fmla="*/ 85684910 w 67"/>
                <a:gd name="T3" fmla="*/ 0 h 148"/>
                <a:gd name="T4" fmla="*/ 168848881 w 67"/>
                <a:gd name="T5" fmla="*/ 372983125 h 148"/>
                <a:gd name="T6" fmla="*/ 0 w 67"/>
                <a:gd name="T7" fmla="*/ 372983125 h 1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48">
                  <a:moveTo>
                    <a:pt x="0" y="148"/>
                  </a:moveTo>
                  <a:lnTo>
                    <a:pt x="34" y="0"/>
                  </a:lnTo>
                  <a:lnTo>
                    <a:pt x="67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40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4" name="Rectangle 29"/>
            <p:cNvSpPr>
              <a:spLocks noChangeArrowheads="1"/>
            </p:cNvSpPr>
            <p:nvPr/>
          </p:nvSpPr>
          <p:spPr bwMode="auto">
            <a:xfrm>
              <a:off x="11608729" y="3253681"/>
              <a:ext cx="1090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de-DE"/>
            </a:p>
          </p:txBody>
        </p:sp>
        <p:sp>
          <p:nvSpPr>
            <p:cNvPr id="14365" name="Rectangle 30"/>
            <p:cNvSpPr>
              <a:spLocks noChangeArrowheads="1"/>
            </p:cNvSpPr>
            <p:nvPr/>
          </p:nvSpPr>
          <p:spPr bwMode="auto">
            <a:xfrm>
              <a:off x="11635716" y="2275781"/>
              <a:ext cx="587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000" b="0">
                  <a:solidFill>
                    <a:srgbClr val="000000"/>
                  </a:solidFill>
                  <a:latin typeface="Book Antiqua" pitchFamily="18" charset="0"/>
                </a:rPr>
                <a:t>j</a:t>
              </a:r>
              <a:endParaRPr lang="de-DE"/>
            </a:p>
          </p:txBody>
        </p:sp>
        <p:sp>
          <p:nvSpPr>
            <p:cNvPr id="14366" name="Oval 31"/>
            <p:cNvSpPr>
              <a:spLocks noChangeArrowheads="1"/>
            </p:cNvSpPr>
            <p:nvPr/>
          </p:nvSpPr>
          <p:spPr bwMode="auto">
            <a:xfrm>
              <a:off x="11375366" y="2374206"/>
              <a:ext cx="96838" cy="87312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7" name="Oval 32"/>
            <p:cNvSpPr>
              <a:spLocks noChangeArrowheads="1"/>
            </p:cNvSpPr>
            <p:nvPr/>
          </p:nvSpPr>
          <p:spPr bwMode="auto">
            <a:xfrm>
              <a:off x="11375366" y="2996506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8" name="Oval 33"/>
            <p:cNvSpPr>
              <a:spLocks noChangeArrowheads="1"/>
            </p:cNvSpPr>
            <p:nvPr/>
          </p:nvSpPr>
          <p:spPr bwMode="auto">
            <a:xfrm>
              <a:off x="11375366" y="3310831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9" name="Line 34"/>
            <p:cNvSpPr>
              <a:spLocks noChangeShapeType="1"/>
            </p:cNvSpPr>
            <p:nvPr/>
          </p:nvSpPr>
          <p:spPr bwMode="auto">
            <a:xfrm>
              <a:off x="8851242" y="2263082"/>
              <a:ext cx="2487613" cy="15557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0" name="Freeform 35"/>
            <p:cNvSpPr>
              <a:spLocks/>
            </p:cNvSpPr>
            <p:nvPr/>
          </p:nvSpPr>
          <p:spPr bwMode="auto">
            <a:xfrm>
              <a:off x="11173754" y="2324994"/>
              <a:ext cx="165100" cy="168275"/>
            </a:xfrm>
            <a:custGeom>
              <a:avLst/>
              <a:gdLst>
                <a:gd name="T0" fmla="*/ 12362059 w 105"/>
                <a:gd name="T1" fmla="*/ 0 h 106"/>
                <a:gd name="T2" fmla="*/ 259600095 w 105"/>
                <a:gd name="T3" fmla="*/ 148690013 h 106"/>
                <a:gd name="T4" fmla="*/ 0 w 105"/>
                <a:gd name="T5" fmla="*/ 267136563 h 106"/>
                <a:gd name="T6" fmla="*/ 135981077 w 105"/>
                <a:gd name="T7" fmla="*/ 141128750 h 106"/>
                <a:gd name="T8" fmla="*/ 12362059 w 105"/>
                <a:gd name="T9" fmla="*/ 0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" h="106">
                  <a:moveTo>
                    <a:pt x="5" y="0"/>
                  </a:moveTo>
                  <a:lnTo>
                    <a:pt x="105" y="59"/>
                  </a:lnTo>
                  <a:lnTo>
                    <a:pt x="0" y="106"/>
                  </a:lnTo>
                  <a:lnTo>
                    <a:pt x="55" y="5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1" name="Line 36"/>
            <p:cNvSpPr>
              <a:spLocks noChangeShapeType="1"/>
            </p:cNvSpPr>
            <p:nvPr/>
          </p:nvSpPr>
          <p:spPr bwMode="auto">
            <a:xfrm flipV="1">
              <a:off x="8851241" y="1485207"/>
              <a:ext cx="2566988" cy="7778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2" name="Freeform 37"/>
            <p:cNvSpPr>
              <a:spLocks/>
            </p:cNvSpPr>
            <p:nvPr/>
          </p:nvSpPr>
          <p:spPr bwMode="auto">
            <a:xfrm>
              <a:off x="11238841" y="1455043"/>
              <a:ext cx="179388" cy="153988"/>
            </a:xfrm>
            <a:custGeom>
              <a:avLst/>
              <a:gdLst>
                <a:gd name="T0" fmla="*/ 0 w 113"/>
                <a:gd name="T1" fmla="*/ 0 h 97"/>
                <a:gd name="T2" fmla="*/ 284779244 w 113"/>
                <a:gd name="T3" fmla="*/ 47883918 h 97"/>
                <a:gd name="T4" fmla="*/ 75604898 w 113"/>
                <a:gd name="T5" fmla="*/ 244456744 h 97"/>
                <a:gd name="T6" fmla="*/ 158771080 w 113"/>
                <a:gd name="T7" fmla="*/ 83166220 h 97"/>
                <a:gd name="T8" fmla="*/ 0 w 113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97">
                  <a:moveTo>
                    <a:pt x="0" y="0"/>
                  </a:moveTo>
                  <a:lnTo>
                    <a:pt x="113" y="19"/>
                  </a:lnTo>
                  <a:lnTo>
                    <a:pt x="30" y="97"/>
                  </a:lnTo>
                  <a:lnTo>
                    <a:pt x="6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3" name="Line 38"/>
            <p:cNvSpPr>
              <a:spLocks noChangeShapeType="1"/>
            </p:cNvSpPr>
            <p:nvPr/>
          </p:nvSpPr>
          <p:spPr bwMode="auto">
            <a:xfrm>
              <a:off x="8851241" y="2263082"/>
              <a:ext cx="2566988" cy="7826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4" name="Freeform 39"/>
            <p:cNvSpPr>
              <a:spLocks/>
            </p:cNvSpPr>
            <p:nvPr/>
          </p:nvSpPr>
          <p:spPr bwMode="auto">
            <a:xfrm>
              <a:off x="11238841" y="2917132"/>
              <a:ext cx="179388" cy="160337"/>
            </a:xfrm>
            <a:custGeom>
              <a:avLst/>
              <a:gdLst>
                <a:gd name="T0" fmla="*/ 75604898 w 113"/>
                <a:gd name="T1" fmla="*/ 0 h 101"/>
                <a:gd name="T2" fmla="*/ 284779244 w 113"/>
                <a:gd name="T3" fmla="*/ 204131226 h 101"/>
                <a:gd name="T4" fmla="*/ 0 w 113"/>
                <a:gd name="T5" fmla="*/ 254534194 h 101"/>
                <a:gd name="T6" fmla="*/ 158771080 w 113"/>
                <a:gd name="T7" fmla="*/ 161289497 h 101"/>
                <a:gd name="T8" fmla="*/ 75604898 w 113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01">
                  <a:moveTo>
                    <a:pt x="30" y="0"/>
                  </a:moveTo>
                  <a:lnTo>
                    <a:pt x="113" y="81"/>
                  </a:lnTo>
                  <a:lnTo>
                    <a:pt x="0" y="101"/>
                  </a:lnTo>
                  <a:lnTo>
                    <a:pt x="63" y="6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5" name="Rectangle 40"/>
            <p:cNvSpPr>
              <a:spLocks noChangeArrowheads="1"/>
            </p:cNvSpPr>
            <p:nvPr/>
          </p:nvSpPr>
          <p:spPr bwMode="auto">
            <a:xfrm>
              <a:off x="9972016" y="1963043"/>
              <a:ext cx="312586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FF"/>
                  </a:solidFill>
                  <a:latin typeface="Book Antiqua" pitchFamily="18" charset="0"/>
                </a:rPr>
                <a:t>p  (</a:t>
              </a:r>
              <a:endParaRPr lang="de-DE"/>
            </a:p>
          </p:txBody>
        </p:sp>
        <p:sp>
          <p:nvSpPr>
            <p:cNvPr id="14376" name="Rectangle 41"/>
            <p:cNvSpPr>
              <a:spLocks noChangeArrowheads="1"/>
            </p:cNvSpPr>
            <p:nvPr/>
          </p:nvSpPr>
          <p:spPr bwMode="auto">
            <a:xfrm>
              <a:off x="10279991" y="1953518"/>
              <a:ext cx="13305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FF"/>
                  </a:solidFill>
                  <a:latin typeface="Symbol" pitchFamily="18" charset="2"/>
                </a:rPr>
                <a:t>D</a:t>
              </a:r>
              <a:endParaRPr lang="de-DE"/>
            </a:p>
          </p:txBody>
        </p:sp>
        <p:sp>
          <p:nvSpPr>
            <p:cNvPr id="14377" name="Rectangle 42"/>
            <p:cNvSpPr>
              <a:spLocks noChangeArrowheads="1"/>
            </p:cNvSpPr>
            <p:nvPr/>
          </p:nvSpPr>
          <p:spPr bwMode="auto">
            <a:xfrm>
              <a:off x="10418104" y="1963043"/>
              <a:ext cx="14266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FF"/>
                  </a:solidFill>
                  <a:latin typeface="Book Antiqua" pitchFamily="18" charset="0"/>
                </a:rPr>
                <a:t>t)</a:t>
              </a:r>
              <a:endParaRPr lang="de-DE"/>
            </a:p>
          </p:txBody>
        </p:sp>
        <p:sp>
          <p:nvSpPr>
            <p:cNvPr id="14378" name="Rectangle 43"/>
            <p:cNvSpPr>
              <a:spLocks noChangeArrowheads="1"/>
            </p:cNvSpPr>
            <p:nvPr/>
          </p:nvSpPr>
          <p:spPr bwMode="auto">
            <a:xfrm>
              <a:off x="10091079" y="2121793"/>
              <a:ext cx="10099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500" b="0">
                  <a:solidFill>
                    <a:srgbClr val="0000FF"/>
                  </a:solidFill>
                  <a:latin typeface="Book Antiqua" pitchFamily="18" charset="0"/>
                </a:rPr>
                <a:t>ij</a:t>
              </a:r>
              <a:endParaRPr lang="de-DE"/>
            </a:p>
          </p:txBody>
        </p:sp>
        <p:sp>
          <p:nvSpPr>
            <p:cNvPr id="14379" name="Freeform 44"/>
            <p:cNvSpPr>
              <a:spLocks/>
            </p:cNvSpPr>
            <p:nvPr/>
          </p:nvSpPr>
          <p:spPr bwMode="auto">
            <a:xfrm>
              <a:off x="11343616" y="2104332"/>
              <a:ext cx="160338" cy="7937"/>
            </a:xfrm>
            <a:custGeom>
              <a:avLst/>
              <a:gdLst>
                <a:gd name="T0" fmla="*/ 7712258 w 100"/>
                <a:gd name="T1" fmla="*/ 0 h 5"/>
                <a:gd name="T2" fmla="*/ 0 w 100"/>
                <a:gd name="T3" fmla="*/ 0 h 5"/>
                <a:gd name="T4" fmla="*/ 0 w 100"/>
                <a:gd name="T5" fmla="*/ 12599194 h 5"/>
                <a:gd name="T6" fmla="*/ 257082742 w 100"/>
                <a:gd name="T7" fmla="*/ 12599194 h 5"/>
                <a:gd name="T8" fmla="*/ 257082742 w 100"/>
                <a:gd name="T9" fmla="*/ 0 h 5"/>
                <a:gd name="T10" fmla="*/ 249370485 w 100"/>
                <a:gd name="T11" fmla="*/ 0 h 5"/>
                <a:gd name="T12" fmla="*/ 7712258 w 100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0" y="5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0" name="Oval 45"/>
            <p:cNvSpPr>
              <a:spLocks noChangeArrowheads="1"/>
            </p:cNvSpPr>
            <p:nvPr/>
          </p:nvSpPr>
          <p:spPr bwMode="auto">
            <a:xfrm>
              <a:off x="11375366" y="2059881"/>
              <a:ext cx="96838" cy="93662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1" name="Freeform 46"/>
            <p:cNvSpPr>
              <a:spLocks/>
            </p:cNvSpPr>
            <p:nvPr/>
          </p:nvSpPr>
          <p:spPr bwMode="auto">
            <a:xfrm>
              <a:off x="11343616" y="2413893"/>
              <a:ext cx="160338" cy="7938"/>
            </a:xfrm>
            <a:custGeom>
              <a:avLst/>
              <a:gdLst>
                <a:gd name="T0" fmla="*/ 7712258 w 100"/>
                <a:gd name="T1" fmla="*/ 0 h 5"/>
                <a:gd name="T2" fmla="*/ 0 w 100"/>
                <a:gd name="T3" fmla="*/ 0 h 5"/>
                <a:gd name="T4" fmla="*/ 0 w 100"/>
                <a:gd name="T5" fmla="*/ 12602369 h 5"/>
                <a:gd name="T6" fmla="*/ 257082742 w 100"/>
                <a:gd name="T7" fmla="*/ 12602369 h 5"/>
                <a:gd name="T8" fmla="*/ 257082742 w 100"/>
                <a:gd name="T9" fmla="*/ 0 h 5"/>
                <a:gd name="T10" fmla="*/ 249370485 w 100"/>
                <a:gd name="T11" fmla="*/ 0 h 5"/>
                <a:gd name="T12" fmla="*/ 7712258 w 100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0" y="5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2" name="Oval 47"/>
            <p:cNvSpPr>
              <a:spLocks noChangeArrowheads="1"/>
            </p:cNvSpPr>
            <p:nvPr/>
          </p:nvSpPr>
          <p:spPr bwMode="auto">
            <a:xfrm>
              <a:off x="11375366" y="2683769"/>
              <a:ext cx="96838" cy="9207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3" name="Freeform 48"/>
            <p:cNvSpPr>
              <a:spLocks/>
            </p:cNvSpPr>
            <p:nvPr/>
          </p:nvSpPr>
          <p:spPr bwMode="auto">
            <a:xfrm>
              <a:off x="11343616" y="1790007"/>
              <a:ext cx="160338" cy="9525"/>
            </a:xfrm>
            <a:custGeom>
              <a:avLst/>
              <a:gdLst>
                <a:gd name="T0" fmla="*/ 7712258 w 100"/>
                <a:gd name="T1" fmla="*/ 0 h 6"/>
                <a:gd name="T2" fmla="*/ 0 w 100"/>
                <a:gd name="T3" fmla="*/ 0 h 6"/>
                <a:gd name="T4" fmla="*/ 0 w 100"/>
                <a:gd name="T5" fmla="*/ 15120938 h 6"/>
                <a:gd name="T6" fmla="*/ 257082742 w 100"/>
                <a:gd name="T7" fmla="*/ 15120938 h 6"/>
                <a:gd name="T8" fmla="*/ 257082742 w 100"/>
                <a:gd name="T9" fmla="*/ 0 h 6"/>
                <a:gd name="T10" fmla="*/ 249370485 w 100"/>
                <a:gd name="T11" fmla="*/ 0 h 6"/>
                <a:gd name="T12" fmla="*/ 7712258 w 10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4" name="Oval 49"/>
            <p:cNvSpPr>
              <a:spLocks noChangeArrowheads="1"/>
            </p:cNvSpPr>
            <p:nvPr/>
          </p:nvSpPr>
          <p:spPr bwMode="auto">
            <a:xfrm>
              <a:off x="11375366" y="1750318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5" name="Oval 50"/>
            <p:cNvSpPr>
              <a:spLocks noChangeArrowheads="1"/>
            </p:cNvSpPr>
            <p:nvPr/>
          </p:nvSpPr>
          <p:spPr bwMode="auto">
            <a:xfrm>
              <a:off x="11375366" y="1435993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6" name="Rectangle 51"/>
            <p:cNvSpPr>
              <a:spLocks noChangeArrowheads="1"/>
            </p:cNvSpPr>
            <p:nvPr/>
          </p:nvSpPr>
          <p:spPr bwMode="auto">
            <a:xfrm>
              <a:off x="10073616" y="3550543"/>
              <a:ext cx="13305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Symbol" pitchFamily="18" charset="2"/>
                </a:rPr>
                <a:t>D</a:t>
              </a:r>
              <a:endParaRPr lang="de-DE"/>
            </a:p>
          </p:txBody>
        </p:sp>
        <p:sp>
          <p:nvSpPr>
            <p:cNvPr id="14387" name="Rectangle 52"/>
            <p:cNvSpPr>
              <a:spLocks noChangeArrowheads="1"/>
            </p:cNvSpPr>
            <p:nvPr/>
          </p:nvSpPr>
          <p:spPr bwMode="auto">
            <a:xfrm>
              <a:off x="10205379" y="3558481"/>
              <a:ext cx="70532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de-DE"/>
            </a:p>
          </p:txBody>
        </p:sp>
        <p:sp>
          <p:nvSpPr>
            <p:cNvPr id="14388" name="Freeform 53"/>
            <p:cNvSpPr>
              <a:spLocks/>
            </p:cNvSpPr>
            <p:nvPr/>
          </p:nvSpPr>
          <p:spPr bwMode="auto">
            <a:xfrm>
              <a:off x="8856004" y="3633094"/>
              <a:ext cx="233362" cy="106363"/>
            </a:xfrm>
            <a:custGeom>
              <a:avLst/>
              <a:gdLst>
                <a:gd name="T0" fmla="*/ 370461381 w 147"/>
                <a:gd name="T1" fmla="*/ 168852056 h 67"/>
                <a:gd name="T2" fmla="*/ 0 w 147"/>
                <a:gd name="T3" fmla="*/ 85685715 h 67"/>
                <a:gd name="T4" fmla="*/ 370461381 w 147"/>
                <a:gd name="T5" fmla="*/ 0 h 67"/>
                <a:gd name="T6" fmla="*/ 370461381 w 147"/>
                <a:gd name="T7" fmla="*/ 168852056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7" h="67">
                  <a:moveTo>
                    <a:pt x="147" y="67"/>
                  </a:moveTo>
                  <a:lnTo>
                    <a:pt x="0" y="34"/>
                  </a:lnTo>
                  <a:lnTo>
                    <a:pt x="147" y="0"/>
                  </a:lnTo>
                  <a:lnTo>
                    <a:pt x="147" y="67"/>
                  </a:lnTo>
                  <a:close/>
                </a:path>
              </a:pathLst>
            </a:custGeom>
            <a:solidFill>
              <a:srgbClr val="4040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9" name="Freeform 54"/>
            <p:cNvSpPr>
              <a:spLocks/>
            </p:cNvSpPr>
            <p:nvPr/>
          </p:nvSpPr>
          <p:spPr bwMode="auto">
            <a:xfrm>
              <a:off x="11180104" y="3633094"/>
              <a:ext cx="234950" cy="106363"/>
            </a:xfrm>
            <a:custGeom>
              <a:avLst/>
              <a:gdLst>
                <a:gd name="T0" fmla="*/ 0 w 148"/>
                <a:gd name="T1" fmla="*/ 168852056 h 67"/>
                <a:gd name="T2" fmla="*/ 372983125 w 148"/>
                <a:gd name="T3" fmla="*/ 85685715 h 67"/>
                <a:gd name="T4" fmla="*/ 0 w 148"/>
                <a:gd name="T5" fmla="*/ 0 h 67"/>
                <a:gd name="T6" fmla="*/ 0 w 148"/>
                <a:gd name="T7" fmla="*/ 168852056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8" h="67">
                  <a:moveTo>
                    <a:pt x="0" y="67"/>
                  </a:moveTo>
                  <a:lnTo>
                    <a:pt x="148" y="34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4040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0" name="Line 55"/>
            <p:cNvSpPr>
              <a:spLocks noChangeShapeType="1"/>
            </p:cNvSpPr>
            <p:nvPr/>
          </p:nvSpPr>
          <p:spPr bwMode="auto">
            <a:xfrm>
              <a:off x="9071905" y="3687068"/>
              <a:ext cx="877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1" name="Line 56"/>
            <p:cNvSpPr>
              <a:spLocks noChangeShapeType="1"/>
            </p:cNvSpPr>
            <p:nvPr/>
          </p:nvSpPr>
          <p:spPr bwMode="auto">
            <a:xfrm>
              <a:off x="10338729" y="3687068"/>
              <a:ext cx="881062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4392" name="Rectangle 58"/>
          <p:cNvSpPr>
            <a:spLocks noChangeArrowheads="1"/>
          </p:cNvSpPr>
          <p:nvPr/>
        </p:nvSpPr>
        <p:spPr bwMode="auto">
          <a:xfrm>
            <a:off x="1143001" y="27464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959BEBF5-405C-4079-BEEC-FD9CDA8DD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65" y="1697028"/>
            <a:ext cx="5944097" cy="2484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15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Chapman-Kolmogorov Equation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A206B4-01DC-4329-8B4E-5509EE3C3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1143001" y="29893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143001" y="24512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533400" y="2005809"/>
            <a:ext cx="7334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 b="0" dirty="0">
                <a:solidFill>
                  <a:srgbClr val="4D4D4D"/>
                </a:solidFill>
                <a:latin typeface="+mj-lt"/>
              </a:rPr>
              <a:t>or</a:t>
            </a:r>
            <a:endParaRPr lang="de-DE" sz="2000" b="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1143001" y="29131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1143001" y="31655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174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2554"/>
              </p:ext>
            </p:extLst>
          </p:nvPr>
        </p:nvGraphicFramePr>
        <p:xfrm>
          <a:off x="360363" y="1157288"/>
          <a:ext cx="377825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8" name="Equation" r:id="rId5" imgW="1663560" imgH="291960" progId="Equation.DSMT4">
                  <p:embed/>
                </p:oleObj>
              </mc:Choice>
              <mc:Fallback>
                <p:oleObj name="Equation" r:id="rId5" imgW="1663560" imgH="291960" progId="Equation.DSMT4">
                  <p:embed/>
                  <p:pic>
                    <p:nvPicPr>
                      <p:cNvPr id="1742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157288"/>
                        <a:ext cx="3778250" cy="6699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1143001" y="312271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1742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08302"/>
              </p:ext>
            </p:extLst>
          </p:nvPr>
        </p:nvGraphicFramePr>
        <p:xfrm>
          <a:off x="344488" y="2492375"/>
          <a:ext cx="34940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9" name="Equation" r:id="rId7" imgW="1993680" imgH="330120" progId="Equation.DSMT4">
                  <p:embed/>
                </p:oleObj>
              </mc:Choice>
              <mc:Fallback>
                <p:oleObj name="Equation" r:id="rId7" imgW="1993680" imgH="330120" progId="Equation.DSMT4">
                  <p:embed/>
                  <p:pic>
                    <p:nvPicPr>
                      <p:cNvPr id="174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2492375"/>
                        <a:ext cx="3494087" cy="5778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>
            <a:extLst>
              <a:ext uri="{FF2B5EF4-FFF2-40B4-BE49-F238E27FC236}">
                <a16:creationId xmlns:a16="http://schemas.microsoft.com/office/drawing/2014/main" id="{699A1445-361D-4ADD-BC04-F59EE012C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3357" y="845123"/>
            <a:ext cx="6275243" cy="329450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7440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Chapman-Kolmogorov Equation (f.)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0259D2A-D897-4B68-95E2-7640B7E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A206B4-01DC-4329-8B4E-5509EE3C3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7A2C7F5-2DFE-4E4F-91CF-2432707EB74A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32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B90DBD-9604-4FC1-9C53-B59B70C08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 for Transition Probabilities</a:t>
            </a:r>
          </a:p>
        </p:txBody>
      </p:sp>
    </p:spTree>
    <p:extLst>
      <p:ext uri="{BB962C8B-B14F-4D97-AF65-F5344CB8AC3E}">
        <p14:creationId xmlns:p14="http://schemas.microsoft.com/office/powerpoint/2010/main" val="68992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 for Transition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7" name="Rectangle 7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Chapman-Kolmogorov equation 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can be formulated as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Next: limiting process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20487" name="Rectangle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8D52ED5-4C53-426D-8B1F-A85C249E07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63150" y="637063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143001" y="506212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04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417148"/>
              </p:ext>
            </p:extLst>
          </p:nvPr>
        </p:nvGraphicFramePr>
        <p:xfrm>
          <a:off x="762000" y="1529177"/>
          <a:ext cx="31162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3" name="Equation" r:id="rId6" imgW="1777229" imgH="304668" progId="">
                  <p:embed/>
                </p:oleObj>
              </mc:Choice>
              <mc:Fallback>
                <p:oleObj name="Equation" r:id="rId6" imgW="1777229" imgH="304668" progId="">
                  <p:embed/>
                  <p:pic>
                    <p:nvPicPr>
                      <p:cNvPr id="204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9177"/>
                        <a:ext cx="311626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120514"/>
              </p:ext>
            </p:extLst>
          </p:nvPr>
        </p:nvGraphicFramePr>
        <p:xfrm>
          <a:off x="739735" y="3670357"/>
          <a:ext cx="60499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4" name="Equation" r:id="rId8" imgW="3454400" imgH="431800" progId="">
                  <p:embed/>
                </p:oleObj>
              </mc:Choice>
              <mc:Fallback>
                <p:oleObj name="Equation" r:id="rId8" imgW="3454400" imgH="431800" progId="">
                  <p:embed/>
                  <p:pic>
                    <p:nvPicPr>
                      <p:cNvPr id="2049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35" y="3670357"/>
                        <a:ext cx="6049963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049914"/>
              </p:ext>
            </p:extLst>
          </p:nvPr>
        </p:nvGraphicFramePr>
        <p:xfrm>
          <a:off x="732263" y="2908318"/>
          <a:ext cx="46958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5" name="Equation" r:id="rId10" imgW="2679700" imgH="330200" progId="">
                  <p:embed/>
                </p:oleObj>
              </mc:Choice>
              <mc:Fallback>
                <p:oleObj name="Equation" r:id="rId10" imgW="2679700" imgH="330200" progId="">
                  <p:embed/>
                  <p:pic>
                    <p:nvPicPr>
                      <p:cNvPr id="2049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263" y="2908318"/>
                        <a:ext cx="4695825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52927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894693" y="3865664"/>
            <a:ext cx="3524908" cy="736600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878817" y="3148114"/>
            <a:ext cx="3540783" cy="652462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877229" y="2417864"/>
            <a:ext cx="3542371" cy="652462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Equation: Limiting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6" name="Rectangle 6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880025"/>
                <a:ext cx="10668000" cy="4139775"/>
              </a:xfrm>
            </p:spPr>
            <p:txBody>
              <a:bodyPr/>
              <a:lstStyle/>
              <a:p>
                <a:r>
                  <a:rPr lang="en-US" noProof="0" dirty="0"/>
                  <a:t>Limiting process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b="0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Kolmogorov forward equation for transition probabilities</a:t>
                </a:r>
              </a:p>
            </p:txBody>
          </p:sp>
        </mc:Choice>
        <mc:Fallback xmlns="">
          <p:sp>
            <p:nvSpPr>
              <p:cNvPr id="25606" name="Rectang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880025"/>
                <a:ext cx="10668000" cy="4139775"/>
              </a:xfrm>
              <a:blipFill>
                <a:blip r:embed="rId5"/>
                <a:stretch>
                  <a:fillRect l="-229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3A3A174-EF49-44C5-8658-0F0B33FC3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56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261205"/>
              </p:ext>
            </p:extLst>
          </p:nvPr>
        </p:nvGraphicFramePr>
        <p:xfrm>
          <a:off x="914400" y="1001713"/>
          <a:ext cx="5703887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9" name="Equation" r:id="rId6" imgW="3454400" imgH="431800" progId="">
                  <p:embed/>
                </p:oleObj>
              </mc:Choice>
              <mc:Fallback>
                <p:oleObj name="Equation" r:id="rId6" imgW="3454400" imgH="431800" progId="">
                  <p:embed/>
                  <p:pic>
                    <p:nvPicPr>
                      <p:cNvPr id="2561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01713"/>
                        <a:ext cx="5703887" cy="70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733167"/>
              </p:ext>
            </p:extLst>
          </p:nvPr>
        </p:nvGraphicFramePr>
        <p:xfrm>
          <a:off x="1005817" y="2462314"/>
          <a:ext cx="32924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0" name="Equation" r:id="rId8" imgW="2057400" imgH="381000" progId="">
                  <p:embed/>
                </p:oleObj>
              </mc:Choice>
              <mc:Fallback>
                <p:oleObj name="Equation" r:id="rId8" imgW="2057400" imgH="381000" progId="">
                  <p:embed/>
                  <p:pic>
                    <p:nvPicPr>
                      <p:cNvPr id="256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817" y="2462314"/>
                        <a:ext cx="329247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8" name="Rectangle 26"/>
          <p:cNvSpPr>
            <a:spLocks noChangeArrowheads="1"/>
          </p:cNvSpPr>
          <p:nvPr/>
        </p:nvSpPr>
        <p:spPr bwMode="auto">
          <a:xfrm>
            <a:off x="1143001" y="3084613"/>
            <a:ext cx="184731" cy="307777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56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400318"/>
              </p:ext>
            </p:extLst>
          </p:nvPr>
        </p:nvGraphicFramePr>
        <p:xfrm>
          <a:off x="1015342" y="3154464"/>
          <a:ext cx="257016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1" name="Equation" r:id="rId10" imgW="1612900" imgH="381000" progId="">
                  <p:embed/>
                </p:oleObj>
              </mc:Choice>
              <mc:Fallback>
                <p:oleObj name="Equation" r:id="rId10" imgW="1612900" imgH="381000" progId="">
                  <p:embed/>
                  <p:pic>
                    <p:nvPicPr>
                      <p:cNvPr id="2561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342" y="3154464"/>
                        <a:ext cx="2570163" cy="608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Rectangle 28"/>
          <p:cNvSpPr>
            <a:spLocks noChangeArrowheads="1"/>
          </p:cNvSpPr>
          <p:nvPr/>
        </p:nvSpPr>
        <p:spPr bwMode="auto">
          <a:xfrm>
            <a:off x="1143001" y="3060801"/>
            <a:ext cx="184731" cy="307777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56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009219"/>
              </p:ext>
            </p:extLst>
          </p:nvPr>
        </p:nvGraphicFramePr>
        <p:xfrm>
          <a:off x="1034391" y="3870426"/>
          <a:ext cx="28654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2" name="Equation" r:id="rId12" imgW="1790700" imgH="431800" progId="">
                  <p:embed/>
                </p:oleObj>
              </mc:Choice>
              <mc:Fallback>
                <p:oleObj name="Equation" r:id="rId12" imgW="1790700" imgH="431800" progId="">
                  <p:embed/>
                  <p:pic>
                    <p:nvPicPr>
                      <p:cNvPr id="2562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391" y="3870426"/>
                        <a:ext cx="28654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2" name="Rectangle 30"/>
          <p:cNvSpPr>
            <a:spLocks noChangeArrowheads="1"/>
          </p:cNvSpPr>
          <p:nvPr/>
        </p:nvSpPr>
        <p:spPr bwMode="auto">
          <a:xfrm>
            <a:off x="1143001" y="3070326"/>
            <a:ext cx="184731" cy="307777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562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621901"/>
              </p:ext>
            </p:extLst>
          </p:nvPr>
        </p:nvGraphicFramePr>
        <p:xfrm>
          <a:off x="914400" y="5311219"/>
          <a:ext cx="37496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3" name="Equation" r:id="rId14" imgW="2145369" imgH="406224" progId="">
                  <p:embed/>
                </p:oleObj>
              </mc:Choice>
              <mc:Fallback>
                <p:oleObj name="Equation" r:id="rId14" imgW="2145369" imgH="406224" progId="">
                  <p:embed/>
                  <p:pic>
                    <p:nvPicPr>
                      <p:cNvPr id="2562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11219"/>
                        <a:ext cx="3749675" cy="7159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5E0B33F-ED68-4EB1-BCA5-8D9C0E006229}"/>
                  </a:ext>
                </a:extLst>
              </p:cNvPr>
              <p:cNvSpPr txBox="1"/>
              <p:nvPr/>
            </p:nvSpPr>
            <p:spPr>
              <a:xfrm>
                <a:off x="4675729" y="2506990"/>
                <a:ext cx="6678071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first derivative of transition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𝑡</m:t>
                    </m:r>
                    <m:r>
                      <a:rPr lang="en-US" sz="2000" b="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) </m:t>
                    </m:r>
                  </m:oMath>
                </a14:m>
                <a:r>
                  <a: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𝑡</m:t>
                    </m:r>
                  </m:oMath>
                </a14:m>
                <a:endParaRPr lang="en-US" sz="2000" b="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5E0B33F-ED68-4EB1-BCA5-8D9C0E006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29" y="2506990"/>
                <a:ext cx="6678071" cy="424796"/>
              </a:xfrm>
              <a:prstGeom prst="rect">
                <a:avLst/>
              </a:prstGeom>
              <a:blipFill>
                <a:blip r:embed="rId16"/>
                <a:stretch>
                  <a:fillRect l="-912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637A80F7-51C9-47F9-B2E7-47B3C5A8F900}"/>
                  </a:ext>
                </a:extLst>
              </p:cNvPr>
              <p:cNvSpPr txBox="1"/>
              <p:nvPr/>
            </p:nvSpPr>
            <p:spPr>
              <a:xfrm>
                <a:off x="4675729" y="3284440"/>
                <a:ext cx="66780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transition probability density for the transition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𝑗</m:t>
                    </m:r>
                  </m:oMath>
                </a14:m>
                <a:endParaRPr lang="en-US" sz="2000" b="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637A80F7-51C9-47F9-B2E7-47B3C5A8F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29" y="3284440"/>
                <a:ext cx="6678071" cy="400110"/>
              </a:xfrm>
              <a:prstGeom prst="rect">
                <a:avLst/>
              </a:prstGeom>
              <a:blipFill>
                <a:blip r:embed="rId17"/>
                <a:stretch>
                  <a:fillRect l="-912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501F77DE-D614-4B6B-8EE3-9CA8FC5AE55A}"/>
                  </a:ext>
                </a:extLst>
              </p:cNvPr>
              <p:cNvSpPr txBox="1"/>
              <p:nvPr/>
            </p:nvSpPr>
            <p:spPr>
              <a:xfrm>
                <a:off x="4677588" y="4013271"/>
                <a:ext cx="66780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transition probability density for leaving the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𝑗</m:t>
                    </m:r>
                  </m:oMath>
                </a14:m>
                <a:endParaRPr lang="en-US" sz="2000" b="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501F77DE-D614-4B6B-8EE3-9CA8FC5AE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588" y="4013271"/>
                <a:ext cx="6678071" cy="400110"/>
              </a:xfrm>
              <a:prstGeom prst="rect">
                <a:avLst/>
              </a:prstGeom>
              <a:blipFill>
                <a:blip r:embed="rId18"/>
                <a:stretch>
                  <a:fillRect l="-91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12689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3" grpId="0" animBg="1"/>
      <p:bldP spid="2560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Equation: Matrix Notation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Kolmogorov forward equation for transition probabilities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Matrix for transition probability densities is defined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5DF8BB-B259-4967-9D8D-FB876ED3D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143001" y="321296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1143001" y="311295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143001" y="303675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143001" y="309390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1143001" y="309390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143001" y="303675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143001" y="305104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1143001" y="3141530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143001" y="311295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50895" name="Group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195419"/>
              </p:ext>
            </p:extLst>
          </p:nvPr>
        </p:nvGraphicFramePr>
        <p:xfrm>
          <a:off x="6850651" y="3027671"/>
          <a:ext cx="4895891" cy="904875"/>
        </p:xfrm>
        <a:graphic>
          <a:graphicData uri="http://schemas.openxmlformats.org/drawingml/2006/table">
            <a:tbl>
              <a:tblPr/>
              <a:tblGrid>
                <a:gridCol w="4895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row-wise</a:t>
                      </a: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0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sum</a:t>
                      </a: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0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</a:t>
                      </a: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0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13" name="Rectangle 21"/>
          <p:cNvSpPr>
            <a:spLocks noChangeArrowheads="1"/>
          </p:cNvSpPr>
          <p:nvPr/>
        </p:nvSpPr>
        <p:spPr bwMode="auto">
          <a:xfrm>
            <a:off x="1143001" y="3122480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14" name="Rectangle 22"/>
          <p:cNvSpPr>
            <a:spLocks noChangeArrowheads="1"/>
          </p:cNvSpPr>
          <p:nvPr/>
        </p:nvSpPr>
        <p:spPr bwMode="auto">
          <a:xfrm>
            <a:off x="3507894" y="3027671"/>
            <a:ext cx="11128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715" name="Rectangle 23"/>
          <p:cNvSpPr>
            <a:spLocks noChangeArrowheads="1"/>
          </p:cNvSpPr>
          <p:nvPr/>
        </p:nvSpPr>
        <p:spPr bwMode="auto">
          <a:xfrm>
            <a:off x="3503133" y="3644303"/>
            <a:ext cx="11144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716" name="AutoShape 24"/>
          <p:cNvSpPr>
            <a:spLocks noChangeArrowheads="1"/>
          </p:cNvSpPr>
          <p:nvPr/>
        </p:nvSpPr>
        <p:spPr bwMode="auto">
          <a:xfrm>
            <a:off x="639996" y="5224462"/>
            <a:ext cx="593725" cy="303212"/>
          </a:xfrm>
          <a:prstGeom prst="rightArrow">
            <a:avLst>
              <a:gd name="adj1" fmla="val 50000"/>
              <a:gd name="adj2" fmla="val 48953"/>
            </a:avLst>
          </a:prstGeom>
          <a:solidFill>
            <a:schemeClr val="accent5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297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571135"/>
              </p:ext>
            </p:extLst>
          </p:nvPr>
        </p:nvGraphicFramePr>
        <p:xfrm>
          <a:off x="1709971" y="1524000"/>
          <a:ext cx="37496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3" name="Equation" r:id="rId5" imgW="2145369" imgH="406224" progId="">
                  <p:embed/>
                </p:oleObj>
              </mc:Choice>
              <mc:Fallback>
                <p:oleObj name="Equation" r:id="rId5" imgW="2145369" imgH="406224" progId="">
                  <p:embed/>
                  <p:pic>
                    <p:nvPicPr>
                      <p:cNvPr id="297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971" y="1524000"/>
                        <a:ext cx="3749675" cy="7159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8" name="Rectangle 26"/>
          <p:cNvSpPr>
            <a:spLocks noChangeArrowheads="1"/>
          </p:cNvSpPr>
          <p:nvPr/>
        </p:nvSpPr>
        <p:spPr bwMode="auto">
          <a:xfrm>
            <a:off x="1143001" y="287006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007755"/>
              </p:ext>
            </p:extLst>
          </p:nvPr>
        </p:nvGraphicFramePr>
        <p:xfrm>
          <a:off x="602825" y="2927351"/>
          <a:ext cx="2619375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4" name="Equation" r:id="rId7" imgW="1638300" imgH="1054100" progId="Equation.DSMT4">
                  <p:embed/>
                </p:oleObj>
              </mc:Choice>
              <mc:Fallback>
                <p:oleObj name="Equation" r:id="rId7" imgW="1638300" imgH="1054100" progId="Equation.DSMT4">
                  <p:embed/>
                  <p:pic>
                    <p:nvPicPr>
                      <p:cNvPr id="2971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825" y="2927351"/>
                        <a:ext cx="2619375" cy="169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0" name="Rectangle 28"/>
          <p:cNvSpPr>
            <a:spLocks noChangeArrowheads="1"/>
          </p:cNvSpPr>
          <p:nvPr/>
        </p:nvSpPr>
        <p:spPr bwMode="auto">
          <a:xfrm>
            <a:off x="1143001" y="324630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533497"/>
              </p:ext>
            </p:extLst>
          </p:nvPr>
        </p:nvGraphicFramePr>
        <p:xfrm>
          <a:off x="4461983" y="3027671"/>
          <a:ext cx="11017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" name="Equation" r:id="rId9" imgW="647419" imgH="304668" progId="">
                  <p:embed/>
                </p:oleObj>
              </mc:Choice>
              <mc:Fallback>
                <p:oleObj name="Equation" r:id="rId9" imgW="647419" imgH="304668" progId="">
                  <p:embed/>
                  <p:pic>
                    <p:nvPicPr>
                      <p:cNvPr id="2972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1983" y="3027671"/>
                        <a:ext cx="110172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2" name="Rectangle 30"/>
          <p:cNvSpPr>
            <a:spLocks noChangeArrowheads="1"/>
          </p:cNvSpPr>
          <p:nvPr/>
        </p:nvSpPr>
        <p:spPr bwMode="auto">
          <a:xfrm>
            <a:off x="1143001" y="323201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2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047856"/>
              </p:ext>
            </p:extLst>
          </p:nvPr>
        </p:nvGraphicFramePr>
        <p:xfrm>
          <a:off x="4465158" y="3644303"/>
          <a:ext cx="228123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6" name="Equation" r:id="rId11" imgW="1346200" imgH="330200" progId="">
                  <p:embed/>
                </p:oleObj>
              </mc:Choice>
              <mc:Fallback>
                <p:oleObj name="Equation" r:id="rId11" imgW="1346200" imgH="330200" progId="">
                  <p:embed/>
                  <p:pic>
                    <p:nvPicPr>
                      <p:cNvPr id="2972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158" y="3644303"/>
                        <a:ext cx="2281237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4" name="Rectangle 32"/>
          <p:cNvSpPr>
            <a:spLocks noChangeArrowheads="1"/>
          </p:cNvSpPr>
          <p:nvPr/>
        </p:nvSpPr>
        <p:spPr bwMode="auto">
          <a:xfrm>
            <a:off x="1143001" y="321296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2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137322"/>
              </p:ext>
            </p:extLst>
          </p:nvPr>
        </p:nvGraphicFramePr>
        <p:xfrm>
          <a:off x="1736958" y="5045074"/>
          <a:ext cx="199231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7" name="Equation" r:id="rId13" imgW="1066800" imgH="368300" progId="">
                  <p:embed/>
                </p:oleObj>
              </mc:Choice>
              <mc:Fallback>
                <p:oleObj name="Equation" r:id="rId13" imgW="1066800" imgH="368300" progId="">
                  <p:embed/>
                  <p:pic>
                    <p:nvPicPr>
                      <p:cNvPr id="2972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958" y="5045074"/>
                        <a:ext cx="1992312" cy="6937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7107132-C22E-4733-976B-C69D809B41E9}"/>
                  </a:ext>
                </a:extLst>
              </p:cNvPr>
              <p:cNvSpPr txBox="1"/>
              <p:nvPr/>
            </p:nvSpPr>
            <p:spPr>
              <a:xfrm>
                <a:off x="6850651" y="3644303"/>
                <a:ext cx="30311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probability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density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to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remain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in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state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𝑗</m:t>
                    </m:r>
                  </m:oMath>
                </a14:m>
                <a:endParaRPr lang="en-US" sz="2000" b="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7107132-C22E-4733-976B-C69D809B4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651" y="3644303"/>
                <a:ext cx="3031111" cy="707886"/>
              </a:xfrm>
              <a:prstGeom prst="rect">
                <a:avLst/>
              </a:prstGeom>
              <a:blipFill>
                <a:blip r:embed="rId15"/>
                <a:stretch>
                  <a:fillRect l="-2213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52D1953-D9FB-448D-A36F-9C023A81279C}"/>
                  </a:ext>
                </a:extLst>
              </p:cNvPr>
              <p:cNvSpPr txBox="1"/>
              <p:nvPr/>
            </p:nvSpPr>
            <p:spPr>
              <a:xfrm>
                <a:off x="6040244" y="4876286"/>
                <a:ext cx="5867400" cy="16403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eaLnBrk="1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1pPr>
                <a:lvl2pPr marL="742950" indent="-285750" eaLnBrk="1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r>
                  <a:rPr lang="de-DE" b="0" dirty="0"/>
                  <a:t>Note: </a:t>
                </a:r>
              </a:p>
              <a:p>
                <a:pPr lvl="1"/>
                <a:r>
                  <a:rPr lang="de-DE" b="0" dirty="0"/>
                  <a:t>„</a:t>
                </a:r>
                <a14:m>
                  <m:oMath xmlns:m="http://schemas.openxmlformats.org/officeDocument/2006/math">
                    <m:r>
                      <a:rPr lang="de-DE" b="0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dirty="0" err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dirty="0" err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b="0" dirty="0"/>
                  <a:t>” does not imply that there is a negative rate.</a:t>
                </a:r>
              </a:p>
              <a:p>
                <a:pPr lvl="1"/>
                <a:r>
                  <a:rPr lang="en-US" b="0" dirty="0"/>
                  <a:t>solely notation for the rate to stay in state</a:t>
                </a: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52D1953-D9FB-448D-A36F-9C023A81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244" y="4876286"/>
                <a:ext cx="5867400" cy="1640324"/>
              </a:xfrm>
              <a:prstGeom prst="rect">
                <a:avLst/>
              </a:prstGeom>
              <a:blipFill>
                <a:blip r:embed="rId16"/>
                <a:stretch>
                  <a:fillRect l="-520" t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31908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4" grpId="0"/>
      <p:bldP spid="29715" grpId="0"/>
      <p:bldP spid="297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31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 of Kolmogorov Forward Equation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Kolmogorov forward equation for transition probabilities in matrix notation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Solution requires the computation of the matrix exponential of the matrix 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See notebook script “3.5 </a:t>
            </a:r>
            <a:r>
              <a:rPr lang="en-US" noProof="0" dirty="0">
                <a:hlinkClick r:id="rId5"/>
              </a:rPr>
              <a:t>Markov processes</a:t>
            </a:r>
            <a:r>
              <a:rPr lang="en-US" noProof="0" dirty="0"/>
              <a:t>: nonstationary and stationary analysis [</a:t>
            </a:r>
            <a:r>
              <a:rPr lang="en-US" noProof="0" dirty="0" err="1">
                <a:hlinkClick r:id="rId6"/>
              </a:rPr>
              <a:t>ipynb</a:t>
            </a:r>
            <a:r>
              <a:rPr lang="en-US" noProof="0" dirty="0"/>
              <a:t>]”  </a:t>
            </a:r>
            <a:r>
              <a:rPr lang="en-US" noProof="0" dirty="0">
                <a:hlinkClick r:id="rId7"/>
              </a:rPr>
              <a:t>https://modeling.systems/</a:t>
            </a:r>
            <a:r>
              <a:rPr lang="en-US" noProof="0" dirty="0"/>
              <a:t>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5DF8BB-B259-4967-9D8D-FB876ED3D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2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933629"/>
              </p:ext>
            </p:extLst>
          </p:nvPr>
        </p:nvGraphicFramePr>
        <p:xfrm>
          <a:off x="838200" y="1329531"/>
          <a:ext cx="199231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5" name="Equation" r:id="rId8" imgW="1066800" imgH="368300" progId="">
                  <p:embed/>
                </p:oleObj>
              </mc:Choice>
              <mc:Fallback>
                <p:oleObj name="Equation" r:id="rId8" imgW="1066800" imgH="368300" progId="">
                  <p:embed/>
                  <p:pic>
                    <p:nvPicPr>
                      <p:cNvPr id="2972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329531"/>
                        <a:ext cx="1992312" cy="6937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F75909D-0CFF-4193-9DD4-2E9B509B1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170" y="3048000"/>
            <a:ext cx="3020037" cy="1241571"/>
          </a:xfrm>
          <a:prstGeom prst="rect">
            <a:avLst/>
          </a:prstGeom>
        </p:spPr>
      </p:pic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5185B0C-C270-41F3-98C5-DF528A6E46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467580"/>
              </p:ext>
            </p:extLst>
          </p:nvPr>
        </p:nvGraphicFramePr>
        <p:xfrm>
          <a:off x="9067800" y="2438400"/>
          <a:ext cx="609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6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67800" y="2438400"/>
                        <a:ext cx="6096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6080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Kolmogorov Forward Equation for State Probabilities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Equations and State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334787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764511" y="5375275"/>
            <a:ext cx="3233737" cy="644525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 for State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4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Probability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for the system to be in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 at time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.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Kolmogorov forward equation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for transition probabilities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Kolmogorov forward equation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for state probabilities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584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6B3069-ED38-41D8-8097-99E9E6F15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58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97493"/>
              </p:ext>
            </p:extLst>
          </p:nvPr>
        </p:nvGraphicFramePr>
        <p:xfrm>
          <a:off x="1837535" y="1474789"/>
          <a:ext cx="17970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9" name="Formel" r:id="rId6" imgW="1180588" imgH="215806" progId="Equation.3">
                  <p:embed/>
                </p:oleObj>
              </mc:Choice>
              <mc:Fallback>
                <p:oleObj name="Formel" r:id="rId6" imgW="1180588" imgH="215806" progId="Equation.3">
                  <p:embed/>
                  <p:pic>
                    <p:nvPicPr>
                      <p:cNvPr id="3584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5" y="1474789"/>
                        <a:ext cx="1797050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25103"/>
              </p:ext>
            </p:extLst>
          </p:nvPr>
        </p:nvGraphicFramePr>
        <p:xfrm>
          <a:off x="1837536" y="1928813"/>
          <a:ext cx="68103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0" name="Formel" r:id="rId8" imgW="418918" imgH="215806" progId="Equation.3">
                  <p:embed/>
                </p:oleObj>
              </mc:Choice>
              <mc:Fallback>
                <p:oleObj name="Formel" r:id="rId8" imgW="418918" imgH="215806" progId="Equation.3">
                  <p:embed/>
                  <p:pic>
                    <p:nvPicPr>
                      <p:cNvPr id="358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6" y="1928813"/>
                        <a:ext cx="681037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1131" name="Group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662809"/>
                  </p:ext>
                </p:extLst>
              </p:nvPr>
            </p:nvGraphicFramePr>
            <p:xfrm>
              <a:off x="4447386" y="1389064"/>
              <a:ext cx="4916766" cy="401637"/>
            </p:xfrm>
            <a:graphic>
              <a:graphicData uri="http://schemas.openxmlformats.org/drawingml/2006/table">
                <a:tbl>
                  <a:tblPr/>
                  <a:tblGrid>
                    <a:gridCol w="49167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0163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de-DE" sz="2000" dirty="0" err="1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process</a:t>
                          </a: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</a:t>
                          </a:r>
                          <a:r>
                            <a:rPr lang="de-DE" sz="2000" dirty="0" err="1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is</a:t>
                          </a: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in </a:t>
                          </a:r>
                          <a:r>
                            <a:rPr lang="de-DE" sz="2000" dirty="0" err="1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state</a:t>
                          </a: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itchFamily="34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itchFamily="34" charset="0"/>
                                </a:rPr>
                                <m:t>𝑡</m:t>
                              </m:r>
                            </m:oMath>
                          </a14:m>
                          <a:endParaRPr lang="de-DE" sz="2000" dirty="0">
                            <a:solidFill>
                              <a:srgbClr val="4D4D4D"/>
                            </a:solidFill>
                            <a:latin typeface="Segoe UI" pitchFamily="34" charset="0"/>
                            <a:ea typeface="+mn-ea"/>
                            <a:cs typeface="Segoe UI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1131" name="Group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662809"/>
                  </p:ext>
                </p:extLst>
              </p:nvPr>
            </p:nvGraphicFramePr>
            <p:xfrm>
              <a:off x="4447386" y="1389064"/>
              <a:ext cx="4916766" cy="401637"/>
            </p:xfrm>
            <a:graphic>
              <a:graphicData uri="http://schemas.openxmlformats.org/drawingml/2006/table">
                <a:tbl>
                  <a:tblPr/>
                  <a:tblGrid>
                    <a:gridCol w="49167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01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0"/>
                          <a:stretch>
                            <a:fillRect l="-1238" t="-5970" b="-268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1137" name="Group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966377"/>
                  </p:ext>
                </p:extLst>
              </p:nvPr>
            </p:nvGraphicFramePr>
            <p:xfrm>
              <a:off x="4453734" y="1884364"/>
              <a:ext cx="4503737" cy="396240"/>
            </p:xfrm>
            <a:graphic>
              <a:graphicData uri="http://schemas.openxmlformats.org/drawingml/2006/table">
                <a:tbl>
                  <a:tblPr/>
                  <a:tblGrid>
                    <a:gridCol w="4503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1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initial </a:t>
                          </a:r>
                          <a:r>
                            <a:rPr lang="de-DE" sz="2000" dirty="0" err="1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state</a:t>
                          </a: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itchFamily="34" charset="0"/>
                                </a:rPr>
                                <m:t>𝑡</m:t>
                              </m:r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itchFamily="34" charset="0"/>
                                </a:rPr>
                                <m:t>=0</m:t>
                              </m:r>
                            </m:oMath>
                          </a14:m>
                          <a:endParaRPr lang="de-DE" sz="2000" dirty="0">
                            <a:solidFill>
                              <a:srgbClr val="4D4D4D"/>
                            </a:solidFill>
                            <a:latin typeface="Segoe UI" pitchFamily="34" charset="0"/>
                            <a:ea typeface="+mn-ea"/>
                            <a:cs typeface="Segoe UI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1137" name="Group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966377"/>
                  </p:ext>
                </p:extLst>
              </p:nvPr>
            </p:nvGraphicFramePr>
            <p:xfrm>
              <a:off x="4453734" y="1884364"/>
              <a:ext cx="4503737" cy="396240"/>
            </p:xfrm>
            <a:graphic>
              <a:graphicData uri="http://schemas.openxmlformats.org/drawingml/2006/table">
                <a:tbl>
                  <a:tblPr/>
                  <a:tblGrid>
                    <a:gridCol w="4503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1"/>
                          <a:stretch>
                            <a:fillRect l="-1351" t="-6061" b="-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857" name="Rectangle 2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58" name="AutoShape 26"/>
          <p:cNvSpPr>
            <a:spLocks noChangeArrowheads="1"/>
          </p:cNvSpPr>
          <p:nvPr/>
        </p:nvSpPr>
        <p:spPr bwMode="auto">
          <a:xfrm>
            <a:off x="738985" y="2471738"/>
            <a:ext cx="442912" cy="303212"/>
          </a:xfrm>
          <a:prstGeom prst="rightArrow">
            <a:avLst>
              <a:gd name="adj1" fmla="val 50000"/>
              <a:gd name="adj2" fmla="val 36518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586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109916"/>
              </p:ext>
            </p:extLst>
          </p:nvPr>
        </p:nvGraphicFramePr>
        <p:xfrm>
          <a:off x="1891510" y="2462214"/>
          <a:ext cx="53594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1" name="Equation" r:id="rId12" imgW="3251200" imgH="304800" progId="">
                  <p:embed/>
                </p:oleObj>
              </mc:Choice>
              <mc:Fallback>
                <p:oleObj name="Equation" r:id="rId12" imgW="3251200" imgH="304800" progId="">
                  <p:embed/>
                  <p:pic>
                    <p:nvPicPr>
                      <p:cNvPr id="3586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510" y="2462214"/>
                        <a:ext cx="5359400" cy="50323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715790"/>
              </p:ext>
            </p:extLst>
          </p:nvPr>
        </p:nvGraphicFramePr>
        <p:xfrm>
          <a:off x="1842298" y="4175125"/>
          <a:ext cx="58007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2" name="Equation" r:id="rId14" imgW="3517900" imgH="393700" progId="">
                  <p:embed/>
                </p:oleObj>
              </mc:Choice>
              <mc:Fallback>
                <p:oleObj name="Equation" r:id="rId14" imgW="3517900" imgH="393700" progId="">
                  <p:embed/>
                  <p:pic>
                    <p:nvPicPr>
                      <p:cNvPr id="3586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298" y="4175125"/>
                        <a:ext cx="5800725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411662"/>
              </p:ext>
            </p:extLst>
          </p:nvPr>
        </p:nvGraphicFramePr>
        <p:xfrm>
          <a:off x="1837535" y="5387975"/>
          <a:ext cx="44434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3" name="Equation" r:id="rId16" imgW="2616120" imgH="406080" progId="Equation.DSMT4">
                  <p:embed/>
                </p:oleObj>
              </mc:Choice>
              <mc:Fallback>
                <p:oleObj name="Equation" r:id="rId16" imgW="2616120" imgH="406080" progId="Equation.DSMT4">
                  <p:embed/>
                  <p:pic>
                    <p:nvPicPr>
                      <p:cNvPr id="3586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5" y="5387975"/>
                        <a:ext cx="4443412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585449"/>
              </p:ext>
            </p:extLst>
          </p:nvPr>
        </p:nvGraphicFramePr>
        <p:xfrm>
          <a:off x="7276310" y="5362575"/>
          <a:ext cx="14986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4" name="Equation" r:id="rId18" imgW="876300" imgH="469900" progId="">
                  <p:embed/>
                </p:oleObj>
              </mc:Choice>
              <mc:Fallback>
                <p:oleObj name="Equation" r:id="rId18" imgW="876300" imgH="469900" progId="">
                  <p:embed/>
                  <p:pic>
                    <p:nvPicPr>
                      <p:cNvPr id="3586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6310" y="5362575"/>
                        <a:ext cx="1498600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9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546060"/>
              </p:ext>
            </p:extLst>
          </p:nvPr>
        </p:nvGraphicFramePr>
        <p:xfrm>
          <a:off x="1894685" y="3465512"/>
          <a:ext cx="32242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5" name="Equation" r:id="rId20" imgW="1955800" imgH="393700" progId="">
                  <p:embed/>
                </p:oleObj>
              </mc:Choice>
              <mc:Fallback>
                <p:oleObj name="Equation" r:id="rId20" imgW="1955800" imgH="393700" progId="">
                  <p:embed/>
                  <p:pic>
                    <p:nvPicPr>
                      <p:cNvPr id="35869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685" y="3465512"/>
                        <a:ext cx="3224212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AutoShape 26">
            <a:extLst>
              <a:ext uri="{FF2B5EF4-FFF2-40B4-BE49-F238E27FC236}">
                <a16:creationId xmlns:a16="http://schemas.microsoft.com/office/drawing/2014/main" id="{D80B47A5-0C4A-42F1-AE90-265AF94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5" y="4306888"/>
            <a:ext cx="442912" cy="303212"/>
          </a:xfrm>
          <a:prstGeom prst="rightArrow">
            <a:avLst>
              <a:gd name="adj1" fmla="val 50000"/>
              <a:gd name="adj2" fmla="val 36518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7811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nimBg="1"/>
      <p:bldP spid="35858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313269" y="115888"/>
            <a:ext cx="11726331" cy="646112"/>
          </a:xfrm>
        </p:spPr>
        <p:txBody>
          <a:bodyPr/>
          <a:lstStyle/>
          <a:p>
            <a:r>
              <a:rPr lang="en-US" noProof="0" dirty="0"/>
              <a:t>Kolmogorov Forward Eq. for State Probabilities: Matrix Notation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Kolmogorov forward equation </a:t>
            </a:r>
            <a:r>
              <a:rPr lang="en-US" b="1" noProof="0" dirty="0">
                <a:solidFill>
                  <a:schemeClr val="accent5"/>
                </a:solidFill>
              </a:rPr>
              <a:t>for state probabilities </a:t>
            </a:r>
            <a:r>
              <a:rPr lang="en-US" noProof="0" dirty="0">
                <a:ea typeface="+mn-ea"/>
              </a:rPr>
              <a:t>is system of differential equations</a:t>
            </a:r>
          </a:p>
          <a:p>
            <a:pPr lvl="1"/>
            <a:endParaRPr lang="en-US" noProof="0" dirty="0">
              <a:ea typeface="+mn-ea"/>
            </a:endParaRPr>
          </a:p>
          <a:p>
            <a:pPr lvl="1"/>
            <a:endParaRPr lang="en-US" noProof="0" dirty="0">
              <a:ea typeface="+mn-ea"/>
            </a:endParaRPr>
          </a:p>
          <a:p>
            <a:pPr lvl="1"/>
            <a:endParaRPr lang="en-US" noProof="0" dirty="0">
              <a:ea typeface="+mn-ea"/>
            </a:endParaRPr>
          </a:p>
          <a:p>
            <a:r>
              <a:rPr lang="en-US" noProof="0" dirty="0"/>
              <a:t>State probabilities as vector</a:t>
            </a:r>
          </a:p>
          <a:p>
            <a:endParaRPr lang="en-US" noProof="0" dirty="0">
              <a:ea typeface="+mn-ea"/>
            </a:endParaRPr>
          </a:p>
          <a:p>
            <a:endParaRPr lang="en-US" noProof="0" dirty="0"/>
          </a:p>
          <a:p>
            <a:r>
              <a:rPr lang="en-US" noProof="0" dirty="0">
                <a:ea typeface="+mn-ea"/>
              </a:rPr>
              <a:t>Initial state and transition pr</a:t>
            </a:r>
            <a:r>
              <a:rPr lang="en-US" noProof="0" dirty="0"/>
              <a:t>obability matrix</a:t>
            </a:r>
            <a:endParaRPr lang="en-US" noProof="0" dirty="0">
              <a:ea typeface="+mn-ea"/>
            </a:endParaRP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b="1" noProof="0" dirty="0">
                <a:solidFill>
                  <a:schemeClr val="accent5"/>
                </a:solidFill>
              </a:rPr>
              <a:t>Matrix notation </a:t>
            </a:r>
            <a:r>
              <a:rPr lang="en-US" noProof="0" dirty="0"/>
              <a:t>of Kolmogorov forward equation for state probabilities </a:t>
            </a:r>
          </a:p>
          <a:p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6B3069-ED38-41D8-8097-99E9E6F15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57" name="Rectangle 2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C6A155-906A-480D-9669-3BBE39E75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1"/>
          <a:stretch/>
        </p:blipFill>
        <p:spPr>
          <a:xfrm>
            <a:off x="762000" y="1418769"/>
            <a:ext cx="6610525" cy="809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92B2D86-5FBE-410F-B3C7-74E3CF297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87" y="2228394"/>
            <a:ext cx="4395831" cy="7969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C9CA0E7-70B1-42EF-AA44-A91C2F500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3243996"/>
            <a:ext cx="2650921" cy="7382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79D45C-6375-42C1-B03E-3187119113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768"/>
          <a:stretch/>
        </p:blipFill>
        <p:spPr>
          <a:xfrm>
            <a:off x="4572000" y="4895942"/>
            <a:ext cx="2743200" cy="12331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534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Stationary State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799" y="914400"/>
                <a:ext cx="6056249" cy="5105400"/>
              </a:xfrm>
            </p:spPr>
            <p:txBody>
              <a:bodyPr/>
              <a:lstStyle/>
              <a:p>
                <a:r>
                  <a:rPr lang="en-US" noProof="0" dirty="0"/>
                  <a:t>State process is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stationary</a:t>
                </a:r>
                <a:r>
                  <a:rPr lang="en-US" noProof="0" dirty="0"/>
                  <a:t> if</a:t>
                </a:r>
              </a:p>
              <a:p>
                <a:pPr lvl="1"/>
                <a:r>
                  <a:rPr lang="en-US" noProof="0" dirty="0"/>
                  <a:t>system state stops changing </a:t>
                </a:r>
                <a:br>
                  <a:rPr lang="en-US" noProof="0" dirty="0"/>
                </a:br>
                <a:r>
                  <a:rPr lang="en-US" noProof="0" dirty="0"/>
                  <a:t>(statistical equilibrium)</a:t>
                </a:r>
              </a:p>
              <a:p>
                <a:pPr lvl="1"/>
                <a:r>
                  <a:rPr lang="en-US" noProof="0" dirty="0"/>
                  <a:t>state probability no longer depends on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pPr marL="457200" lvl="1" indent="0">
                  <a:buNone/>
                </a:pPr>
                <a:endParaRPr lang="en-US" noProof="0" dirty="0"/>
              </a:p>
              <a:p>
                <a:r>
                  <a:rPr lang="en-US" noProof="0" dirty="0"/>
                  <a:t>Stationary state probability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Results in stationary equation system</a:t>
                </a:r>
              </a:p>
              <a:p>
                <a:endParaRPr lang="en-US" noProof="0" dirty="0"/>
              </a:p>
              <a:p>
                <a:pPr lvl="1"/>
                <a:endParaRPr lang="en-US" noProof="0" dirty="0"/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914400"/>
                <a:ext cx="6056249" cy="5105400"/>
              </a:xfrm>
              <a:blipFill>
                <a:blip r:embed="rId5"/>
                <a:stretch>
                  <a:fillRect l="-403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C80CFE-C158-416E-A5D2-83D773F89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394859"/>
              </p:ext>
            </p:extLst>
          </p:nvPr>
        </p:nvGraphicFramePr>
        <p:xfrm>
          <a:off x="2006566" y="2482049"/>
          <a:ext cx="265271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" name="Formel" r:id="rId6" imgW="1803400" imgH="393700" progId="Equation.3">
                  <p:embed/>
                </p:oleObj>
              </mc:Choice>
              <mc:Fallback>
                <p:oleObj name="Formel" r:id="rId6" imgW="1803400" imgH="393700" progId="Equation.3">
                  <p:embed/>
                  <p:pic>
                    <p:nvPicPr>
                      <p:cNvPr id="378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566" y="2482049"/>
                        <a:ext cx="2652713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1657350" y="4497389"/>
            <a:ext cx="4910138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 3" pitchFamily="18" charset="2"/>
              <a:buChar char="u"/>
            </a:pPr>
            <a:endParaRPr lang="en-US" sz="1600" b="0">
              <a:solidFill>
                <a:srgbClr val="4D4D4D"/>
              </a:solidFill>
              <a:latin typeface="Arial" charset="0"/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78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100401"/>
              </p:ext>
            </p:extLst>
          </p:nvPr>
        </p:nvGraphicFramePr>
        <p:xfrm>
          <a:off x="2006566" y="4013202"/>
          <a:ext cx="206216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3" name="Formel" r:id="rId8" imgW="1358900" imgH="330200" progId="Equation.3">
                  <p:embed/>
                </p:oleObj>
              </mc:Choice>
              <mc:Fallback>
                <p:oleObj name="Formel" r:id="rId8" imgW="1358900" imgH="330200" progId="Equation.3">
                  <p:embed/>
                  <p:pic>
                    <p:nvPicPr>
                      <p:cNvPr id="3789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566" y="4013202"/>
                        <a:ext cx="2062163" cy="4841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9125FF0-937F-497F-A0EA-9165968C5BFB}"/>
              </a:ext>
            </a:extLst>
          </p:cNvPr>
          <p:cNvGrpSpPr/>
          <p:nvPr/>
        </p:nvGrpSpPr>
        <p:grpSpPr>
          <a:xfrm>
            <a:off x="7086600" y="762000"/>
            <a:ext cx="4572000" cy="3429000"/>
            <a:chOff x="7086600" y="762000"/>
            <a:chExt cx="4572000" cy="342900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CB53EDC-070B-4334-B602-55687C8BD940}"/>
                </a:ext>
              </a:extLst>
            </p:cNvPr>
            <p:cNvSpPr/>
            <p:nvPr/>
          </p:nvSpPr>
          <p:spPr bwMode="auto">
            <a:xfrm>
              <a:off x="7086600" y="762000"/>
              <a:ext cx="4572000" cy="3429000"/>
            </a:xfrm>
            <a:prstGeom prst="rect">
              <a:avLst/>
            </a:prstGeom>
            <a:solidFill>
              <a:srgbClr val="DEEBF7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9CEC8C6A-3F2A-45C0-B480-9BA294ABB3A1}"/>
                </a:ext>
              </a:extLst>
            </p:cNvPr>
            <p:cNvGrpSpPr/>
            <p:nvPr/>
          </p:nvGrpSpPr>
          <p:grpSpPr>
            <a:xfrm>
              <a:off x="7239000" y="1038521"/>
              <a:ext cx="4279505" cy="2901054"/>
              <a:chOff x="6428370" y="984251"/>
              <a:chExt cx="4279505" cy="2901054"/>
            </a:xfrm>
          </p:grpSpPr>
          <p:sp>
            <p:nvSpPr>
              <p:cNvPr id="37900" name="Freeform 12"/>
              <p:cNvSpPr>
                <a:spLocks/>
              </p:cNvSpPr>
              <p:nvPr/>
            </p:nvSpPr>
            <p:spPr bwMode="auto">
              <a:xfrm>
                <a:off x="8668952" y="1054101"/>
                <a:ext cx="7938" cy="1674813"/>
              </a:xfrm>
              <a:custGeom>
                <a:avLst/>
                <a:gdLst>
                  <a:gd name="T0" fmla="*/ 12602369 w 5"/>
                  <a:gd name="T1" fmla="*/ 5402464 h 1019"/>
                  <a:gd name="T2" fmla="*/ 12602369 w 5"/>
                  <a:gd name="T3" fmla="*/ 0 h 1019"/>
                  <a:gd name="T4" fmla="*/ 0 w 5"/>
                  <a:gd name="T5" fmla="*/ 0 h 1019"/>
                  <a:gd name="T6" fmla="*/ 0 w 5"/>
                  <a:gd name="T7" fmla="*/ 2147483647 h 1019"/>
                  <a:gd name="T8" fmla="*/ 12602369 w 5"/>
                  <a:gd name="T9" fmla="*/ 2147483647 h 1019"/>
                  <a:gd name="T10" fmla="*/ 12602369 w 5"/>
                  <a:gd name="T11" fmla="*/ 2147483647 h 1019"/>
                  <a:gd name="T12" fmla="*/ 12602369 w 5"/>
                  <a:gd name="T13" fmla="*/ 5402464 h 10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019">
                    <a:moveTo>
                      <a:pt x="5" y="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19"/>
                    </a:lnTo>
                    <a:lnTo>
                      <a:pt x="5" y="1019"/>
                    </a:lnTo>
                    <a:lnTo>
                      <a:pt x="5" y="1017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1" name="Freeform 13"/>
              <p:cNvSpPr>
                <a:spLocks/>
              </p:cNvSpPr>
              <p:nvPr/>
            </p:nvSpPr>
            <p:spPr bwMode="auto">
              <a:xfrm>
                <a:off x="8616566" y="2722563"/>
                <a:ext cx="122237" cy="6350"/>
              </a:xfrm>
              <a:custGeom>
                <a:avLst/>
                <a:gdLst>
                  <a:gd name="T0" fmla="*/ 5457717 w 74"/>
                  <a:gd name="T1" fmla="*/ 0 h 4"/>
                  <a:gd name="T2" fmla="*/ 0 w 74"/>
                  <a:gd name="T3" fmla="*/ 0 h 4"/>
                  <a:gd name="T4" fmla="*/ 0 w 74"/>
                  <a:gd name="T5" fmla="*/ 10080625 h 4"/>
                  <a:gd name="T6" fmla="*/ 201917354 w 74"/>
                  <a:gd name="T7" fmla="*/ 10080625 h 4"/>
                  <a:gd name="T8" fmla="*/ 201917354 w 74"/>
                  <a:gd name="T9" fmla="*/ 0 h 4"/>
                  <a:gd name="T10" fmla="*/ 193730778 w 74"/>
                  <a:gd name="T11" fmla="*/ 0 h 4"/>
                  <a:gd name="T12" fmla="*/ 5457717 w 74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4" y="4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2" name="Freeform 14"/>
              <p:cNvSpPr>
                <a:spLocks/>
              </p:cNvSpPr>
              <p:nvPr/>
            </p:nvSpPr>
            <p:spPr bwMode="auto">
              <a:xfrm>
                <a:off x="8616566" y="2484439"/>
                <a:ext cx="122237" cy="7937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2599194 h 5"/>
                  <a:gd name="T6" fmla="*/ 201917354 w 74"/>
                  <a:gd name="T7" fmla="*/ 12599194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3" name="Freeform 15"/>
              <p:cNvSpPr>
                <a:spLocks/>
              </p:cNvSpPr>
              <p:nvPr/>
            </p:nvSpPr>
            <p:spPr bwMode="auto">
              <a:xfrm>
                <a:off x="8616566" y="2244726"/>
                <a:ext cx="122237" cy="9525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8145125 h 5"/>
                  <a:gd name="T6" fmla="*/ 201917354 w 74"/>
                  <a:gd name="T7" fmla="*/ 18145125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4" name="Freeform 16"/>
              <p:cNvSpPr>
                <a:spLocks/>
              </p:cNvSpPr>
              <p:nvPr/>
            </p:nvSpPr>
            <p:spPr bwMode="auto">
              <a:xfrm>
                <a:off x="8616566" y="1887539"/>
                <a:ext cx="122237" cy="7937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2599194 h 5"/>
                  <a:gd name="T6" fmla="*/ 201917354 w 74"/>
                  <a:gd name="T7" fmla="*/ 12599194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5" name="Freeform 17"/>
              <p:cNvSpPr>
                <a:spLocks/>
              </p:cNvSpPr>
              <p:nvPr/>
            </p:nvSpPr>
            <p:spPr bwMode="auto">
              <a:xfrm>
                <a:off x="8632441" y="984251"/>
                <a:ext cx="77787" cy="180975"/>
              </a:xfrm>
              <a:custGeom>
                <a:avLst/>
                <a:gdLst>
                  <a:gd name="T0" fmla="*/ 0 w 47"/>
                  <a:gd name="T1" fmla="*/ 297745006 h 110"/>
                  <a:gd name="T2" fmla="*/ 65739945 w 47"/>
                  <a:gd name="T3" fmla="*/ 0 h 110"/>
                  <a:gd name="T4" fmla="*/ 128740795 w 47"/>
                  <a:gd name="T5" fmla="*/ 297745006 h 110"/>
                  <a:gd name="T6" fmla="*/ 0 w 47"/>
                  <a:gd name="T7" fmla="*/ 297745006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10">
                    <a:moveTo>
                      <a:pt x="0" y="110"/>
                    </a:moveTo>
                    <a:lnTo>
                      <a:pt x="24" y="0"/>
                    </a:lnTo>
                    <a:lnTo>
                      <a:pt x="47" y="11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6" name="Rectangle 18"/>
              <p:cNvSpPr>
                <a:spLocks noChangeArrowheads="1"/>
              </p:cNvSpPr>
              <p:nvPr/>
            </p:nvSpPr>
            <p:spPr bwMode="auto">
              <a:xfrm>
                <a:off x="8462577" y="2644776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 dirty="0">
                    <a:solidFill>
                      <a:srgbClr val="000000"/>
                    </a:solidFill>
                    <a:latin typeface="+mn-lt"/>
                  </a:rPr>
                  <a:t>0</a:t>
                </a:r>
                <a:endParaRPr lang="en-US" sz="1600" dirty="0">
                  <a:latin typeface="+mn-lt"/>
                </a:endParaRPr>
              </a:p>
            </p:txBody>
          </p:sp>
          <p:sp>
            <p:nvSpPr>
              <p:cNvPr id="37907" name="Rectangle 19"/>
              <p:cNvSpPr>
                <a:spLocks noChangeArrowheads="1"/>
              </p:cNvSpPr>
              <p:nvPr/>
            </p:nvSpPr>
            <p:spPr bwMode="auto">
              <a:xfrm>
                <a:off x="8462577" y="2406650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1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37908" name="Rectangle 20"/>
              <p:cNvSpPr>
                <a:spLocks noChangeArrowheads="1"/>
              </p:cNvSpPr>
              <p:nvPr/>
            </p:nvSpPr>
            <p:spPr bwMode="auto">
              <a:xfrm>
                <a:off x="8462577" y="2170114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2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37909" name="Oval 21"/>
              <p:cNvSpPr>
                <a:spLocks noChangeArrowheads="1"/>
              </p:cNvSpPr>
              <p:nvPr/>
            </p:nvSpPr>
            <p:spPr bwMode="auto">
              <a:xfrm>
                <a:off x="8641966" y="1854201"/>
                <a:ext cx="71437" cy="74613"/>
              </a:xfrm>
              <a:prstGeom prst="ellipse">
                <a:avLst/>
              </a:pr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0" name="Oval 22"/>
              <p:cNvSpPr>
                <a:spLocks noChangeArrowheads="1"/>
              </p:cNvSpPr>
              <p:nvPr/>
            </p:nvSpPr>
            <p:spPr bwMode="auto">
              <a:xfrm>
                <a:off x="8641966" y="2214564"/>
                <a:ext cx="71437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1" name="Oval 23"/>
              <p:cNvSpPr>
                <a:spLocks noChangeArrowheads="1"/>
              </p:cNvSpPr>
              <p:nvPr/>
            </p:nvSpPr>
            <p:spPr bwMode="auto">
              <a:xfrm>
                <a:off x="8641966" y="2451101"/>
                <a:ext cx="71437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2" name="Oval 24"/>
              <p:cNvSpPr>
                <a:spLocks noChangeArrowheads="1"/>
              </p:cNvSpPr>
              <p:nvPr/>
            </p:nvSpPr>
            <p:spPr bwMode="auto">
              <a:xfrm>
                <a:off x="8641966" y="2689225"/>
                <a:ext cx="71437" cy="6985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913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8965816" y="1047750"/>
                    <a:ext cx="71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000" b="0" dirty="0">
                        <a:solidFill>
                          <a:srgbClr val="0000FF"/>
                        </a:solidFill>
                        <a:latin typeface="+mn-lt"/>
                      </a:rPr>
                      <a:t>state </a:t>
                    </a:r>
                    <a14:m>
                      <m:oMath xmlns:m="http://schemas.openxmlformats.org/officeDocument/2006/math">
                        <m:r>
                          <a:rPr lang="de-DE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endParaRPr lang="en-US" sz="20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7913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965816" y="1047750"/>
                    <a:ext cx="712503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2222" t="-24000" r="-14530" b="-52000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915" name="Line 27"/>
              <p:cNvSpPr>
                <a:spLocks noChangeShapeType="1"/>
              </p:cNvSpPr>
              <p:nvPr/>
            </p:nvSpPr>
            <p:spPr bwMode="auto">
              <a:xfrm>
                <a:off x="8672127" y="1892301"/>
                <a:ext cx="1919288" cy="11906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6" name="Freeform 28"/>
              <p:cNvSpPr>
                <a:spLocks/>
              </p:cNvSpPr>
              <p:nvPr/>
            </p:nvSpPr>
            <p:spPr bwMode="auto">
              <a:xfrm>
                <a:off x="10434253" y="1928814"/>
                <a:ext cx="157163" cy="147637"/>
              </a:xfrm>
              <a:custGeom>
                <a:avLst/>
                <a:gdLst>
                  <a:gd name="T0" fmla="*/ 13401420 w 96"/>
                  <a:gd name="T1" fmla="*/ 0 h 90"/>
                  <a:gd name="T2" fmla="*/ 257293839 w 96"/>
                  <a:gd name="T3" fmla="*/ 137238434 h 90"/>
                  <a:gd name="T4" fmla="*/ 0 w 96"/>
                  <a:gd name="T5" fmla="*/ 242185375 h 90"/>
                  <a:gd name="T6" fmla="*/ 131327695 w 96"/>
                  <a:gd name="T7" fmla="*/ 123783782 h 90"/>
                  <a:gd name="T8" fmla="*/ 13401420 w 96"/>
                  <a:gd name="T9" fmla="*/ 0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6" h="90">
                    <a:moveTo>
                      <a:pt x="5" y="0"/>
                    </a:moveTo>
                    <a:lnTo>
                      <a:pt x="96" y="51"/>
                    </a:lnTo>
                    <a:lnTo>
                      <a:pt x="0" y="90"/>
                    </a:lnTo>
                    <a:lnTo>
                      <a:pt x="49" y="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7" name="Line 29"/>
              <p:cNvSpPr>
                <a:spLocks noChangeShapeType="1"/>
              </p:cNvSpPr>
              <p:nvPr/>
            </p:nvSpPr>
            <p:spPr bwMode="auto">
              <a:xfrm flipV="1">
                <a:off x="8672128" y="1298576"/>
                <a:ext cx="1978025" cy="59372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8" name="Freeform 30"/>
              <p:cNvSpPr>
                <a:spLocks/>
              </p:cNvSpPr>
              <p:nvPr/>
            </p:nvSpPr>
            <p:spPr bwMode="auto">
              <a:xfrm>
                <a:off x="10481878" y="1266826"/>
                <a:ext cx="168275" cy="144463"/>
              </a:xfrm>
              <a:custGeom>
                <a:avLst/>
                <a:gdLst>
                  <a:gd name="T0" fmla="*/ 0 w 102"/>
                  <a:gd name="T1" fmla="*/ 0 h 88"/>
                  <a:gd name="T2" fmla="*/ 277612506 w 102"/>
                  <a:gd name="T3" fmla="*/ 51203925 h 88"/>
                  <a:gd name="T4" fmla="*/ 76207128 w 102"/>
                  <a:gd name="T5" fmla="*/ 237154072 h 88"/>
                  <a:gd name="T6" fmla="*/ 155136352 w 102"/>
                  <a:gd name="T7" fmla="*/ 83542296 h 88"/>
                  <a:gd name="T8" fmla="*/ 0 w 102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88">
                    <a:moveTo>
                      <a:pt x="0" y="0"/>
                    </a:moveTo>
                    <a:lnTo>
                      <a:pt x="102" y="19"/>
                    </a:lnTo>
                    <a:lnTo>
                      <a:pt x="28" y="88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9" name="Line 31"/>
              <p:cNvSpPr>
                <a:spLocks noChangeShapeType="1"/>
              </p:cNvSpPr>
              <p:nvPr/>
            </p:nvSpPr>
            <p:spPr bwMode="auto">
              <a:xfrm>
                <a:off x="8672128" y="1892301"/>
                <a:ext cx="1978025" cy="59531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0" name="Freeform 32"/>
              <p:cNvSpPr>
                <a:spLocks/>
              </p:cNvSpPr>
              <p:nvPr/>
            </p:nvSpPr>
            <p:spPr bwMode="auto">
              <a:xfrm>
                <a:off x="10481878" y="2370138"/>
                <a:ext cx="168275" cy="146050"/>
              </a:xfrm>
              <a:custGeom>
                <a:avLst/>
                <a:gdLst>
                  <a:gd name="T0" fmla="*/ 76207128 w 102"/>
                  <a:gd name="T1" fmla="*/ 0 h 89"/>
                  <a:gd name="T2" fmla="*/ 277612506 w 102"/>
                  <a:gd name="T3" fmla="*/ 191197501 h 89"/>
                  <a:gd name="T4" fmla="*/ 0 w 102"/>
                  <a:gd name="T5" fmla="*/ 239669691 h 89"/>
                  <a:gd name="T6" fmla="*/ 155136352 w 102"/>
                  <a:gd name="T7" fmla="*/ 153496909 h 89"/>
                  <a:gd name="T8" fmla="*/ 76207128 w 102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89">
                    <a:moveTo>
                      <a:pt x="28" y="0"/>
                    </a:moveTo>
                    <a:lnTo>
                      <a:pt x="102" y="71"/>
                    </a:lnTo>
                    <a:lnTo>
                      <a:pt x="0" y="89"/>
                    </a:lnTo>
                    <a:lnTo>
                      <a:pt x="57" y="5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1" name="Freeform 33"/>
              <p:cNvSpPr>
                <a:spLocks/>
              </p:cNvSpPr>
              <p:nvPr/>
            </p:nvSpPr>
            <p:spPr bwMode="auto">
              <a:xfrm>
                <a:off x="8608627" y="2484439"/>
                <a:ext cx="122238" cy="7937"/>
              </a:xfrm>
              <a:custGeom>
                <a:avLst/>
                <a:gdLst>
                  <a:gd name="T0" fmla="*/ 196462896 w 74"/>
                  <a:gd name="T1" fmla="*/ 12599194 h 5"/>
                  <a:gd name="T2" fmla="*/ 201920657 w 74"/>
                  <a:gd name="T3" fmla="*/ 12599194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2599194 h 5"/>
                  <a:gd name="T10" fmla="*/ 5457762 w 74"/>
                  <a:gd name="T11" fmla="*/ 12599194 h 5"/>
                  <a:gd name="T12" fmla="*/ 196462896 w 74"/>
                  <a:gd name="T13" fmla="*/ 125991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2" name="Freeform 34"/>
              <p:cNvSpPr>
                <a:spLocks/>
              </p:cNvSpPr>
              <p:nvPr/>
            </p:nvSpPr>
            <p:spPr bwMode="auto">
              <a:xfrm>
                <a:off x="8608627" y="2244726"/>
                <a:ext cx="122238" cy="9525"/>
              </a:xfrm>
              <a:custGeom>
                <a:avLst/>
                <a:gdLst>
                  <a:gd name="T0" fmla="*/ 196462896 w 74"/>
                  <a:gd name="T1" fmla="*/ 18145125 h 5"/>
                  <a:gd name="T2" fmla="*/ 201920657 w 74"/>
                  <a:gd name="T3" fmla="*/ 18145125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8145125 h 5"/>
                  <a:gd name="T10" fmla="*/ 5457762 w 74"/>
                  <a:gd name="T11" fmla="*/ 18145125 h 5"/>
                  <a:gd name="T12" fmla="*/ 196462896 w 74"/>
                  <a:gd name="T13" fmla="*/ 18145125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3" name="Freeform 35"/>
              <p:cNvSpPr>
                <a:spLocks/>
              </p:cNvSpPr>
              <p:nvPr/>
            </p:nvSpPr>
            <p:spPr bwMode="auto">
              <a:xfrm>
                <a:off x="8608627" y="1887539"/>
                <a:ext cx="122238" cy="7937"/>
              </a:xfrm>
              <a:custGeom>
                <a:avLst/>
                <a:gdLst>
                  <a:gd name="T0" fmla="*/ 196462896 w 74"/>
                  <a:gd name="T1" fmla="*/ 12599194 h 5"/>
                  <a:gd name="T2" fmla="*/ 201920657 w 74"/>
                  <a:gd name="T3" fmla="*/ 12599194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2599194 h 5"/>
                  <a:gd name="T10" fmla="*/ 5457762 w 74"/>
                  <a:gd name="T11" fmla="*/ 12599194 h 5"/>
                  <a:gd name="T12" fmla="*/ 196462896 w 74"/>
                  <a:gd name="T13" fmla="*/ 125991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4" name="Oval 36"/>
              <p:cNvSpPr>
                <a:spLocks noChangeArrowheads="1"/>
              </p:cNvSpPr>
              <p:nvPr/>
            </p:nvSpPr>
            <p:spPr bwMode="auto">
              <a:xfrm>
                <a:off x="8619740" y="1839914"/>
                <a:ext cx="119062" cy="103187"/>
              </a:xfrm>
              <a:prstGeom prst="ellipse">
                <a:avLst/>
              </a:pr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5" name="Freeform 37"/>
              <p:cNvSpPr>
                <a:spLocks/>
              </p:cNvSpPr>
              <p:nvPr/>
            </p:nvSpPr>
            <p:spPr bwMode="auto">
              <a:xfrm>
                <a:off x="8616566" y="1835150"/>
                <a:ext cx="122237" cy="107950"/>
              </a:xfrm>
              <a:custGeom>
                <a:avLst/>
                <a:gdLst>
                  <a:gd name="T0" fmla="*/ 0 w 74"/>
                  <a:gd name="T1" fmla="*/ 104333675 h 66"/>
                  <a:gd name="T2" fmla="*/ 5457717 w 74"/>
                  <a:gd name="T3" fmla="*/ 131085648 h 66"/>
                  <a:gd name="T4" fmla="*/ 27286932 w 74"/>
                  <a:gd name="T5" fmla="*/ 144461634 h 66"/>
                  <a:gd name="T6" fmla="*/ 40929573 w 74"/>
                  <a:gd name="T7" fmla="*/ 157837620 h 66"/>
                  <a:gd name="T8" fmla="*/ 54572213 w 74"/>
                  <a:gd name="T9" fmla="*/ 165863539 h 66"/>
                  <a:gd name="T10" fmla="*/ 68214853 w 74"/>
                  <a:gd name="T11" fmla="*/ 171213607 h 66"/>
                  <a:gd name="T12" fmla="*/ 133702500 w 74"/>
                  <a:gd name="T13" fmla="*/ 176563674 h 66"/>
                  <a:gd name="T14" fmla="*/ 141887424 w 74"/>
                  <a:gd name="T15" fmla="*/ 171213607 h 66"/>
                  <a:gd name="T16" fmla="*/ 160987781 w 74"/>
                  <a:gd name="T17" fmla="*/ 165863539 h 66"/>
                  <a:gd name="T18" fmla="*/ 174630421 w 74"/>
                  <a:gd name="T19" fmla="*/ 157837620 h 66"/>
                  <a:gd name="T20" fmla="*/ 188274713 w 74"/>
                  <a:gd name="T21" fmla="*/ 131085648 h 66"/>
                  <a:gd name="T22" fmla="*/ 193730778 w 74"/>
                  <a:gd name="T23" fmla="*/ 112357958 h 66"/>
                  <a:gd name="T24" fmla="*/ 201917354 w 74"/>
                  <a:gd name="T25" fmla="*/ 66879932 h 66"/>
                  <a:gd name="T26" fmla="*/ 193730778 w 74"/>
                  <a:gd name="T27" fmla="*/ 53503945 h 66"/>
                  <a:gd name="T28" fmla="*/ 188274713 w 74"/>
                  <a:gd name="T29" fmla="*/ 32102040 h 66"/>
                  <a:gd name="T30" fmla="*/ 182816996 w 74"/>
                  <a:gd name="T31" fmla="*/ 26751973 h 66"/>
                  <a:gd name="T32" fmla="*/ 174630421 w 74"/>
                  <a:gd name="T33" fmla="*/ 21401905 h 66"/>
                  <a:gd name="T34" fmla="*/ 155531716 w 74"/>
                  <a:gd name="T35" fmla="*/ 13375986 h 66"/>
                  <a:gd name="T36" fmla="*/ 133702500 w 74"/>
                  <a:gd name="T37" fmla="*/ 8025919 h 66"/>
                  <a:gd name="T38" fmla="*/ 68214853 w 74"/>
                  <a:gd name="T39" fmla="*/ 0 h 66"/>
                  <a:gd name="T40" fmla="*/ 46385638 w 74"/>
                  <a:gd name="T41" fmla="*/ 8025919 h 66"/>
                  <a:gd name="T42" fmla="*/ 40929573 w 74"/>
                  <a:gd name="T43" fmla="*/ 21401905 h 66"/>
                  <a:gd name="T44" fmla="*/ 27286932 w 74"/>
                  <a:gd name="T45" fmla="*/ 26751973 h 66"/>
                  <a:gd name="T46" fmla="*/ 19100357 w 74"/>
                  <a:gd name="T47" fmla="*/ 32102040 h 66"/>
                  <a:gd name="T48" fmla="*/ 13642640 w 74"/>
                  <a:gd name="T49" fmla="*/ 45478027 h 66"/>
                  <a:gd name="T50" fmla="*/ 5457717 w 74"/>
                  <a:gd name="T51" fmla="*/ 58854013 h 66"/>
                  <a:gd name="T52" fmla="*/ 0 w 74"/>
                  <a:gd name="T53" fmla="*/ 85605986 h 66"/>
                  <a:gd name="T54" fmla="*/ 13642640 w 74"/>
                  <a:gd name="T55" fmla="*/ 66879932 h 66"/>
                  <a:gd name="T56" fmla="*/ 19100357 w 74"/>
                  <a:gd name="T57" fmla="*/ 53503945 h 66"/>
                  <a:gd name="T58" fmla="*/ 32742997 w 74"/>
                  <a:gd name="T59" fmla="*/ 45478027 h 66"/>
                  <a:gd name="T60" fmla="*/ 40929573 w 74"/>
                  <a:gd name="T61" fmla="*/ 40127959 h 66"/>
                  <a:gd name="T62" fmla="*/ 46385638 w 74"/>
                  <a:gd name="T63" fmla="*/ 26751973 h 66"/>
                  <a:gd name="T64" fmla="*/ 60029930 w 74"/>
                  <a:gd name="T65" fmla="*/ 21401905 h 66"/>
                  <a:gd name="T66" fmla="*/ 81859146 w 74"/>
                  <a:gd name="T67" fmla="*/ 13375986 h 66"/>
                  <a:gd name="T68" fmla="*/ 120058208 w 74"/>
                  <a:gd name="T69" fmla="*/ 13375986 h 66"/>
                  <a:gd name="T70" fmla="*/ 141887424 w 74"/>
                  <a:gd name="T71" fmla="*/ 21401905 h 66"/>
                  <a:gd name="T72" fmla="*/ 155531716 w 74"/>
                  <a:gd name="T73" fmla="*/ 26751973 h 66"/>
                  <a:gd name="T74" fmla="*/ 160987781 w 74"/>
                  <a:gd name="T75" fmla="*/ 40127959 h 66"/>
                  <a:gd name="T76" fmla="*/ 169174356 w 74"/>
                  <a:gd name="T77" fmla="*/ 45478027 h 66"/>
                  <a:gd name="T78" fmla="*/ 182816996 w 74"/>
                  <a:gd name="T79" fmla="*/ 53503945 h 66"/>
                  <a:gd name="T80" fmla="*/ 188274713 w 74"/>
                  <a:gd name="T81" fmla="*/ 66879932 h 66"/>
                  <a:gd name="T82" fmla="*/ 188274713 w 74"/>
                  <a:gd name="T83" fmla="*/ 104333675 h 66"/>
                  <a:gd name="T84" fmla="*/ 182816996 w 74"/>
                  <a:gd name="T85" fmla="*/ 117709661 h 66"/>
                  <a:gd name="T86" fmla="*/ 174630421 w 74"/>
                  <a:gd name="T87" fmla="*/ 131085648 h 66"/>
                  <a:gd name="T88" fmla="*/ 147345141 w 74"/>
                  <a:gd name="T89" fmla="*/ 144461634 h 66"/>
                  <a:gd name="T90" fmla="*/ 141887424 w 74"/>
                  <a:gd name="T91" fmla="*/ 157837620 h 66"/>
                  <a:gd name="T92" fmla="*/ 120058208 w 74"/>
                  <a:gd name="T93" fmla="*/ 165863539 h 66"/>
                  <a:gd name="T94" fmla="*/ 81859146 w 74"/>
                  <a:gd name="T95" fmla="*/ 165863539 h 66"/>
                  <a:gd name="T96" fmla="*/ 60029930 w 74"/>
                  <a:gd name="T97" fmla="*/ 157837620 h 66"/>
                  <a:gd name="T98" fmla="*/ 54572213 w 74"/>
                  <a:gd name="T99" fmla="*/ 144461634 h 66"/>
                  <a:gd name="T100" fmla="*/ 27286932 w 74"/>
                  <a:gd name="T101" fmla="*/ 131085648 h 66"/>
                  <a:gd name="T102" fmla="*/ 19100357 w 74"/>
                  <a:gd name="T103" fmla="*/ 117709661 h 66"/>
                  <a:gd name="T104" fmla="*/ 13642640 w 74"/>
                  <a:gd name="T105" fmla="*/ 104333675 h 66"/>
                  <a:gd name="T106" fmla="*/ 0 w 74"/>
                  <a:gd name="T107" fmla="*/ 85605986 h 6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4" h="66">
                    <a:moveTo>
                      <a:pt x="0" y="32"/>
                    </a:moveTo>
                    <a:lnTo>
                      <a:pt x="0" y="39"/>
                    </a:lnTo>
                    <a:lnTo>
                      <a:pt x="2" y="42"/>
                    </a:lnTo>
                    <a:lnTo>
                      <a:pt x="2" y="49"/>
                    </a:lnTo>
                    <a:lnTo>
                      <a:pt x="5" y="49"/>
                    </a:lnTo>
                    <a:lnTo>
                      <a:pt x="10" y="54"/>
                    </a:lnTo>
                    <a:lnTo>
                      <a:pt x="10" y="59"/>
                    </a:lnTo>
                    <a:lnTo>
                      <a:pt x="15" y="59"/>
                    </a:lnTo>
                    <a:lnTo>
                      <a:pt x="15" y="62"/>
                    </a:lnTo>
                    <a:lnTo>
                      <a:pt x="20" y="62"/>
                    </a:lnTo>
                    <a:lnTo>
                      <a:pt x="22" y="64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52" y="64"/>
                    </a:lnTo>
                    <a:lnTo>
                      <a:pt x="54" y="62"/>
                    </a:lnTo>
                    <a:lnTo>
                      <a:pt x="59" y="62"/>
                    </a:lnTo>
                    <a:lnTo>
                      <a:pt x="59" y="59"/>
                    </a:lnTo>
                    <a:lnTo>
                      <a:pt x="64" y="59"/>
                    </a:lnTo>
                    <a:lnTo>
                      <a:pt x="64" y="54"/>
                    </a:lnTo>
                    <a:lnTo>
                      <a:pt x="69" y="49"/>
                    </a:lnTo>
                    <a:lnTo>
                      <a:pt x="71" y="49"/>
                    </a:lnTo>
                    <a:lnTo>
                      <a:pt x="71" y="42"/>
                    </a:lnTo>
                    <a:lnTo>
                      <a:pt x="74" y="39"/>
                    </a:lnTo>
                    <a:lnTo>
                      <a:pt x="74" y="25"/>
                    </a:lnTo>
                    <a:lnTo>
                      <a:pt x="71" y="22"/>
                    </a:lnTo>
                    <a:lnTo>
                      <a:pt x="71" y="20"/>
                    </a:lnTo>
                    <a:lnTo>
                      <a:pt x="69" y="17"/>
                    </a:lnTo>
                    <a:lnTo>
                      <a:pt x="69" y="12"/>
                    </a:lnTo>
                    <a:lnTo>
                      <a:pt x="67" y="12"/>
                    </a:lnTo>
                    <a:lnTo>
                      <a:pt x="67" y="10"/>
                    </a:lnTo>
                    <a:lnTo>
                      <a:pt x="64" y="10"/>
                    </a:lnTo>
                    <a:lnTo>
                      <a:pt x="64" y="8"/>
                    </a:lnTo>
                    <a:lnTo>
                      <a:pt x="59" y="8"/>
                    </a:lnTo>
                    <a:lnTo>
                      <a:pt x="57" y="5"/>
                    </a:lnTo>
                    <a:lnTo>
                      <a:pt x="57" y="3"/>
                    </a:lnTo>
                    <a:lnTo>
                      <a:pt x="49" y="3"/>
                    </a:lnTo>
                    <a:lnTo>
                      <a:pt x="49" y="0"/>
                    </a:lnTo>
                    <a:lnTo>
                      <a:pt x="25" y="0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5" y="8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32"/>
                    </a:lnTo>
                    <a:lnTo>
                      <a:pt x="5" y="32"/>
                    </a:lnTo>
                    <a:lnTo>
                      <a:pt x="5" y="25"/>
                    </a:lnTo>
                    <a:lnTo>
                      <a:pt x="7" y="22"/>
                    </a:lnTo>
                    <a:lnTo>
                      <a:pt x="7" y="20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2" y="15"/>
                    </a:lnTo>
                    <a:lnTo>
                      <a:pt x="15" y="15"/>
                    </a:lnTo>
                    <a:lnTo>
                      <a:pt x="15" y="12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30" y="8"/>
                    </a:lnTo>
                    <a:lnTo>
                      <a:pt x="30" y="5"/>
                    </a:lnTo>
                    <a:lnTo>
                      <a:pt x="37" y="5"/>
                    </a:lnTo>
                    <a:lnTo>
                      <a:pt x="44" y="5"/>
                    </a:lnTo>
                    <a:lnTo>
                      <a:pt x="44" y="8"/>
                    </a:lnTo>
                    <a:lnTo>
                      <a:pt x="52" y="8"/>
                    </a:lnTo>
                    <a:lnTo>
                      <a:pt x="52" y="10"/>
                    </a:lnTo>
                    <a:lnTo>
                      <a:pt x="57" y="10"/>
                    </a:lnTo>
                    <a:lnTo>
                      <a:pt x="59" y="12"/>
                    </a:lnTo>
                    <a:lnTo>
                      <a:pt x="59" y="15"/>
                    </a:lnTo>
                    <a:lnTo>
                      <a:pt x="62" y="15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7" y="20"/>
                    </a:lnTo>
                    <a:lnTo>
                      <a:pt x="67" y="22"/>
                    </a:lnTo>
                    <a:lnTo>
                      <a:pt x="69" y="25"/>
                    </a:lnTo>
                    <a:lnTo>
                      <a:pt x="69" y="32"/>
                    </a:lnTo>
                    <a:lnTo>
                      <a:pt x="69" y="39"/>
                    </a:lnTo>
                    <a:lnTo>
                      <a:pt x="67" y="42"/>
                    </a:lnTo>
                    <a:lnTo>
                      <a:pt x="67" y="44"/>
                    </a:lnTo>
                    <a:lnTo>
                      <a:pt x="64" y="44"/>
                    </a:lnTo>
                    <a:lnTo>
                      <a:pt x="64" y="49"/>
                    </a:lnTo>
                    <a:lnTo>
                      <a:pt x="59" y="54"/>
                    </a:lnTo>
                    <a:lnTo>
                      <a:pt x="54" y="54"/>
                    </a:lnTo>
                    <a:lnTo>
                      <a:pt x="54" y="57"/>
                    </a:lnTo>
                    <a:lnTo>
                      <a:pt x="52" y="59"/>
                    </a:lnTo>
                    <a:lnTo>
                      <a:pt x="44" y="59"/>
                    </a:lnTo>
                    <a:lnTo>
                      <a:pt x="44" y="62"/>
                    </a:lnTo>
                    <a:lnTo>
                      <a:pt x="37" y="62"/>
                    </a:lnTo>
                    <a:lnTo>
                      <a:pt x="30" y="62"/>
                    </a:lnTo>
                    <a:lnTo>
                      <a:pt x="30" y="59"/>
                    </a:lnTo>
                    <a:lnTo>
                      <a:pt x="22" y="59"/>
                    </a:lnTo>
                    <a:lnTo>
                      <a:pt x="20" y="57"/>
                    </a:lnTo>
                    <a:lnTo>
                      <a:pt x="20" y="54"/>
                    </a:lnTo>
                    <a:lnTo>
                      <a:pt x="15" y="54"/>
                    </a:lnTo>
                    <a:lnTo>
                      <a:pt x="10" y="49"/>
                    </a:lnTo>
                    <a:lnTo>
                      <a:pt x="10" y="44"/>
                    </a:lnTo>
                    <a:lnTo>
                      <a:pt x="7" y="44"/>
                    </a:lnTo>
                    <a:lnTo>
                      <a:pt x="7" y="42"/>
                    </a:lnTo>
                    <a:lnTo>
                      <a:pt x="5" y="39"/>
                    </a:lnTo>
                    <a:lnTo>
                      <a:pt x="5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6" name="Oval 38"/>
              <p:cNvSpPr>
                <a:spLocks noChangeArrowheads="1"/>
              </p:cNvSpPr>
              <p:nvPr/>
            </p:nvSpPr>
            <p:spPr bwMode="auto">
              <a:xfrm>
                <a:off x="8632441" y="2214564"/>
                <a:ext cx="77787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7" name="Oval 39"/>
              <p:cNvSpPr>
                <a:spLocks noChangeArrowheads="1"/>
              </p:cNvSpPr>
              <p:nvPr/>
            </p:nvSpPr>
            <p:spPr bwMode="auto">
              <a:xfrm>
                <a:off x="8632441" y="2451101"/>
                <a:ext cx="77787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8" name="Rectangle 40"/>
              <p:cNvSpPr>
                <a:spLocks noChangeArrowheads="1"/>
              </p:cNvSpPr>
              <p:nvPr/>
            </p:nvSpPr>
            <p:spPr bwMode="auto">
              <a:xfrm>
                <a:off x="6428370" y="1583730"/>
                <a:ext cx="12824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k</a:t>
                </a:r>
              </a:p>
            </p:txBody>
          </p:sp>
          <p:sp>
            <p:nvSpPr>
              <p:cNvPr id="37929" name="Oval 41"/>
              <p:cNvSpPr>
                <a:spLocks noChangeArrowheads="1"/>
              </p:cNvSpPr>
              <p:nvPr/>
            </p:nvSpPr>
            <p:spPr bwMode="auto">
              <a:xfrm>
                <a:off x="6659177" y="1976438"/>
                <a:ext cx="76200" cy="68262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0" name="Oval 42"/>
              <p:cNvSpPr>
                <a:spLocks noChangeArrowheads="1"/>
              </p:cNvSpPr>
              <p:nvPr/>
            </p:nvSpPr>
            <p:spPr bwMode="auto">
              <a:xfrm>
                <a:off x="6659177" y="2451101"/>
                <a:ext cx="76200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1" name="Line 43"/>
              <p:cNvSpPr>
                <a:spLocks noChangeShapeType="1"/>
              </p:cNvSpPr>
              <p:nvPr/>
            </p:nvSpPr>
            <p:spPr bwMode="auto">
              <a:xfrm flipH="1" flipV="1">
                <a:off x="6719502" y="1770064"/>
                <a:ext cx="1949450" cy="1222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2" name="Line 44"/>
              <p:cNvSpPr>
                <a:spLocks noChangeShapeType="1"/>
              </p:cNvSpPr>
              <p:nvPr/>
            </p:nvSpPr>
            <p:spPr bwMode="auto">
              <a:xfrm flipH="1" flipV="1">
                <a:off x="6694102" y="1298576"/>
                <a:ext cx="1974850" cy="59372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934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939085" y="1985290"/>
                    <a:ext cx="1365374" cy="3324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934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39085" y="1985290"/>
                    <a:ext cx="1365374" cy="3324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018" t="-1852" r="-5804" b="-2777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936" name="Oval 48"/>
              <p:cNvSpPr>
                <a:spLocks noChangeArrowheads="1"/>
              </p:cNvSpPr>
              <p:nvPr/>
            </p:nvSpPr>
            <p:spPr bwMode="auto">
              <a:xfrm>
                <a:off x="6659177" y="1736725"/>
                <a:ext cx="7620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7" name="Oval 49"/>
              <p:cNvSpPr>
                <a:spLocks noChangeArrowheads="1"/>
              </p:cNvSpPr>
              <p:nvPr/>
            </p:nvSpPr>
            <p:spPr bwMode="auto">
              <a:xfrm>
                <a:off x="6659177" y="2214564"/>
                <a:ext cx="76200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8" name="Oval 50"/>
              <p:cNvSpPr>
                <a:spLocks noChangeArrowheads="1"/>
              </p:cNvSpPr>
              <p:nvPr/>
            </p:nvSpPr>
            <p:spPr bwMode="auto">
              <a:xfrm>
                <a:off x="6659177" y="1500188"/>
                <a:ext cx="76200" cy="68262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9" name="Oval 51"/>
              <p:cNvSpPr>
                <a:spLocks noChangeArrowheads="1"/>
              </p:cNvSpPr>
              <p:nvPr/>
            </p:nvSpPr>
            <p:spPr bwMode="auto">
              <a:xfrm>
                <a:off x="6659177" y="1262063"/>
                <a:ext cx="76200" cy="6985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0" name="Line 52"/>
              <p:cNvSpPr>
                <a:spLocks noChangeShapeType="1"/>
              </p:cNvSpPr>
              <p:nvPr/>
            </p:nvSpPr>
            <p:spPr bwMode="auto">
              <a:xfrm>
                <a:off x="6735378" y="1311275"/>
                <a:ext cx="733425" cy="21748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1" name="Freeform 53"/>
              <p:cNvSpPr>
                <a:spLocks/>
              </p:cNvSpPr>
              <p:nvPr/>
            </p:nvSpPr>
            <p:spPr bwMode="auto">
              <a:xfrm>
                <a:off x="7297352" y="1414464"/>
                <a:ext cx="171450" cy="147637"/>
              </a:xfrm>
              <a:custGeom>
                <a:avLst/>
                <a:gdLst>
                  <a:gd name="T0" fmla="*/ 73378951 w 104"/>
                  <a:gd name="T1" fmla="*/ 0 h 89"/>
                  <a:gd name="T2" fmla="*/ 282645216 w 104"/>
                  <a:gd name="T3" fmla="*/ 189871135 h 89"/>
                  <a:gd name="T4" fmla="*/ 0 w 104"/>
                  <a:gd name="T5" fmla="*/ 244906559 h 89"/>
                  <a:gd name="T6" fmla="*/ 163063787 w 104"/>
                  <a:gd name="T7" fmla="*/ 156850212 h 89"/>
                  <a:gd name="T8" fmla="*/ 73378951 w 104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4" h="89">
                    <a:moveTo>
                      <a:pt x="27" y="0"/>
                    </a:moveTo>
                    <a:lnTo>
                      <a:pt x="104" y="69"/>
                    </a:lnTo>
                    <a:lnTo>
                      <a:pt x="0" y="89"/>
                    </a:lnTo>
                    <a:lnTo>
                      <a:pt x="60" y="5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2" name="Line 54"/>
              <p:cNvSpPr>
                <a:spLocks noChangeShapeType="1"/>
              </p:cNvSpPr>
              <p:nvPr/>
            </p:nvSpPr>
            <p:spPr bwMode="auto">
              <a:xfrm>
                <a:off x="6722678" y="1770064"/>
                <a:ext cx="722313" cy="4762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3" name="Freeform 55"/>
              <p:cNvSpPr>
                <a:spLocks/>
              </p:cNvSpPr>
              <p:nvPr/>
            </p:nvSpPr>
            <p:spPr bwMode="auto">
              <a:xfrm>
                <a:off x="7289416" y="1733551"/>
                <a:ext cx="155575" cy="150813"/>
              </a:xfrm>
              <a:custGeom>
                <a:avLst/>
                <a:gdLst>
                  <a:gd name="T0" fmla="*/ 13695565 w 94"/>
                  <a:gd name="T1" fmla="*/ 0 h 91"/>
                  <a:gd name="T2" fmla="*/ 257484900 w 94"/>
                  <a:gd name="T3" fmla="*/ 140077103 h 91"/>
                  <a:gd name="T4" fmla="*/ 0 w 94"/>
                  <a:gd name="T5" fmla="*/ 249940230 h 91"/>
                  <a:gd name="T6" fmla="*/ 136960617 w 94"/>
                  <a:gd name="T7" fmla="*/ 134583201 h 91"/>
                  <a:gd name="T8" fmla="*/ 13695565 w 94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91">
                    <a:moveTo>
                      <a:pt x="5" y="0"/>
                    </a:moveTo>
                    <a:lnTo>
                      <a:pt x="94" y="51"/>
                    </a:lnTo>
                    <a:lnTo>
                      <a:pt x="0" y="91"/>
                    </a:lnTo>
                    <a:lnTo>
                      <a:pt x="50" y="4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Line 58"/>
              <p:cNvSpPr>
                <a:spLocks noChangeShapeType="1"/>
              </p:cNvSpPr>
              <p:nvPr/>
            </p:nvSpPr>
            <p:spPr bwMode="auto">
              <a:xfrm flipH="1">
                <a:off x="8702290" y="1503364"/>
                <a:ext cx="182562" cy="31432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947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9091992" y="2557918"/>
                    <a:ext cx="1206741" cy="3324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7947" name="Rectangl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091992" y="2557918"/>
                    <a:ext cx="1206741" cy="3324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040" t="-1852" r="-6566" b="-2777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992" name="Rectangle 104"/>
              <p:cNvSpPr>
                <a:spLocks noChangeArrowheads="1"/>
              </p:cNvSpPr>
              <p:nvPr/>
            </p:nvSpPr>
            <p:spPr bwMode="auto">
              <a:xfrm>
                <a:off x="6594090" y="3269752"/>
                <a:ext cx="1044966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reaching </a:t>
                </a:r>
                <a:br>
                  <a:rPr lang="en-US" sz="2000" b="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state j</a:t>
                </a:r>
                <a:endParaRPr lang="en-US" sz="2000" dirty="0">
                  <a:latin typeface="+mn-lt"/>
                </a:endParaRPr>
              </a:p>
            </p:txBody>
          </p:sp>
          <p:sp>
            <p:nvSpPr>
              <p:cNvPr id="37995" name="Rectangle 107"/>
              <p:cNvSpPr>
                <a:spLocks noChangeArrowheads="1"/>
              </p:cNvSpPr>
              <p:nvPr/>
            </p:nvSpPr>
            <p:spPr bwMode="auto">
              <a:xfrm>
                <a:off x="9827826" y="3269752"/>
                <a:ext cx="880049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leaving </a:t>
                </a:r>
                <a:br>
                  <a:rPr lang="en-US" sz="2000" b="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state j</a:t>
                </a:r>
                <a:endParaRPr lang="en-US" sz="2000" dirty="0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998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8473690" y="3279277"/>
                    <a:ext cx="71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000" b="0" dirty="0">
                        <a:solidFill>
                          <a:srgbClr val="000000"/>
                        </a:solidFill>
                        <a:latin typeface="+mn-lt"/>
                      </a:rPr>
                      <a:t>state </a:t>
                    </a:r>
                    <a14:m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endParaRPr lang="en-US" sz="20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7998" name="Rectangle 1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473690" y="3279277"/>
                    <a:ext cx="712503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368" t="-24000" r="-14530" b="-52000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840398D7-696E-433B-9120-30F8034BFC32}"/>
                  </a:ext>
                </a:extLst>
              </p:cNvPr>
              <p:cNvSpPr/>
              <p:nvPr/>
            </p:nvSpPr>
            <p:spPr bwMode="auto">
              <a:xfrm>
                <a:off x="9186193" y="1488282"/>
                <a:ext cx="77787" cy="1027906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73BCAB4-B181-41BD-A11F-ADFB8667C3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2948" y="5286223"/>
            <a:ext cx="4212792" cy="1475910"/>
          </a:xfrm>
          <a:prstGeom prst="rect">
            <a:avLst/>
          </a:prstGeom>
        </p:spPr>
      </p:pic>
      <p:graphicFrame>
        <p:nvGraphicFramePr>
          <p:cNvPr id="125" name="Object 34">
            <a:extLst>
              <a:ext uri="{FF2B5EF4-FFF2-40B4-BE49-F238E27FC236}">
                <a16:creationId xmlns:a16="http://schemas.microsoft.com/office/drawing/2014/main" id="{195F3F6F-075D-40D4-B91D-D33ACDFC8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771774"/>
              </p:ext>
            </p:extLst>
          </p:nvPr>
        </p:nvGraphicFramePr>
        <p:xfrm>
          <a:off x="954660" y="5320104"/>
          <a:ext cx="44434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4" name="Equation" r:id="rId15" imgW="2616120" imgH="406080" progId="Equation.DSMT4">
                  <p:embed/>
                </p:oleObj>
              </mc:Choice>
              <mc:Fallback>
                <p:oleObj name="Equation" r:id="rId15" imgW="2616120" imgH="406080" progId="Equation.DSMT4">
                  <p:embed/>
                  <p:pic>
                    <p:nvPicPr>
                      <p:cNvPr id="3586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660" y="5320104"/>
                        <a:ext cx="4443412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AutoShape 26">
            <a:extLst>
              <a:ext uri="{FF2B5EF4-FFF2-40B4-BE49-F238E27FC236}">
                <a16:creationId xmlns:a16="http://schemas.microsoft.com/office/drawing/2014/main" id="{3FE86E15-B500-4F57-9368-58749060A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356" y="5454651"/>
            <a:ext cx="442912" cy="303212"/>
          </a:xfrm>
          <a:prstGeom prst="rightArrow">
            <a:avLst>
              <a:gd name="adj1" fmla="val 50000"/>
              <a:gd name="adj2" fmla="val 36518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800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6" grpId="0"/>
      <p:bldP spid="1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1743554" y="1722733"/>
            <a:ext cx="941388" cy="682625"/>
          </a:xfrm>
          <a:prstGeom prst="rect">
            <a:avLst/>
          </a:prstGeom>
          <a:solidFill>
            <a:srgbClr val="FFCC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3416779" y="1748133"/>
            <a:ext cx="1352550" cy="682625"/>
          </a:xfrm>
          <a:prstGeom prst="rect">
            <a:avLst/>
          </a:prstGeom>
          <a:solidFill>
            <a:srgbClr val="CCECFF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u="none" strike="noStrike" baseline="0" noProof="0" dirty="0">
                <a:solidFill>
                  <a:schemeClr val="accent5"/>
                </a:solidFill>
                <a:latin typeface="+mn-lt"/>
              </a:rPr>
              <a:t>Principle of Maintaining Statistical Equilibrium</a:t>
            </a:r>
            <a:endParaRPr lang="en-US" sz="2800" b="0" i="0" u="none" strike="noStrike" baseline="0" noProof="0" dirty="0">
              <a:latin typeface="+mn-lt"/>
            </a:endParaRP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8B8D918-71B5-4431-A6E8-4A51CBB5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680698"/>
            <a:ext cx="10668000" cy="1796302"/>
          </a:xfrm>
        </p:spPr>
        <p:txBody>
          <a:bodyPr>
            <a:normAutofit/>
          </a:bodyPr>
          <a:lstStyle/>
          <a:p>
            <a:r>
              <a:rPr lang="en-US" sz="2000" b="1" u="none" strike="noStrike" baseline="0" noProof="0" dirty="0">
                <a:solidFill>
                  <a:schemeClr val="accent5"/>
                </a:solidFill>
                <a:latin typeface="+mn-lt"/>
              </a:rPr>
              <a:t>Principle of maintaining statistical equilibrium</a:t>
            </a:r>
            <a:endParaRPr lang="en-US" sz="2000" b="0" i="0" u="none" strike="noStrike" baseline="0" noProof="0" dirty="0">
              <a:latin typeface="+mn-lt"/>
            </a:endParaRPr>
          </a:p>
          <a:p>
            <a:pPr lvl="1"/>
            <a:r>
              <a:rPr lang="en-US" b="0" i="0" u="none" strike="noStrike" baseline="0" noProof="0" dirty="0">
                <a:latin typeface="+mn-lt"/>
              </a:rPr>
              <a:t>Stationary system: flows of weighted probability densities for reaching and leaving a state must be in equilibrium, i.e., they are the same</a:t>
            </a:r>
          </a:p>
          <a:p>
            <a:pPr lvl="1"/>
            <a:r>
              <a:rPr lang="en-US" b="0" i="0" u="none" strike="noStrike" baseline="0" noProof="0" dirty="0">
                <a:latin typeface="+mn-lt"/>
              </a:rPr>
              <a:t>state probability no longer changes in time </a:t>
            </a:r>
          </a:p>
          <a:p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B54D30B-99AB-4BB4-ABC1-3E9B487B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3995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587612"/>
              </p:ext>
            </p:extLst>
          </p:nvPr>
        </p:nvGraphicFramePr>
        <p:xfrm>
          <a:off x="1794355" y="1152821"/>
          <a:ext cx="311467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1" name="Formel" r:id="rId5" imgW="1930400" imgH="838200" progId="Equation.3">
                  <p:embed/>
                </p:oleObj>
              </mc:Choice>
              <mc:Fallback>
                <p:oleObj name="Formel" r:id="rId5" imgW="1930400" imgH="838200" progId="Equation.3">
                  <p:embed/>
                  <p:pic>
                    <p:nvPicPr>
                      <p:cNvPr id="3995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4355" y="1152821"/>
                        <a:ext cx="3114675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8679" name="Group 2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065339"/>
                  </p:ext>
                </p:extLst>
              </p:nvPr>
            </p:nvGraphicFramePr>
            <p:xfrm>
              <a:off x="1679574" y="3148307"/>
              <a:ext cx="1825626" cy="1005840"/>
            </p:xfrm>
            <a:graphic>
              <a:graphicData uri="http://schemas.openxmlformats.org/drawingml/2006/table">
                <a:tbl>
                  <a:tblPr/>
                  <a:tblGrid>
                    <a:gridCol w="18256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rate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for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leaving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b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</a:b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state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kumimoji="0" lang="de-DE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oMath>
                          </a14:m>
                          <a:endParaRPr kumimoji="0" lang="de-DE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8679" name="Group 2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065339"/>
                  </p:ext>
                </p:extLst>
              </p:nvPr>
            </p:nvGraphicFramePr>
            <p:xfrm>
              <a:off x="1679574" y="3148307"/>
              <a:ext cx="1825626" cy="1005840"/>
            </p:xfrm>
            <a:graphic>
              <a:graphicData uri="http://schemas.openxmlformats.org/drawingml/2006/table">
                <a:tbl>
                  <a:tblPr/>
                  <a:tblGrid>
                    <a:gridCol w="18256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7"/>
                          <a:stretch>
                            <a:fillRect l="-3333" t="-2410" b="-10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8676" name="Group 26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031444"/>
                  </p:ext>
                </p:extLst>
              </p:nvPr>
            </p:nvGraphicFramePr>
            <p:xfrm>
              <a:off x="3372330" y="3154657"/>
              <a:ext cx="1826416" cy="1005840"/>
            </p:xfrm>
            <a:graphic>
              <a:graphicData uri="http://schemas.openxmlformats.org/drawingml/2006/table">
                <a:tbl>
                  <a:tblPr/>
                  <a:tblGrid>
                    <a:gridCol w="1826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rate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for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reaching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b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</a:b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state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de-DE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oMath>
                          </a14:m>
                          <a:endParaRPr kumimoji="0" lang="de-DE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8676" name="Group 26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031444"/>
                  </p:ext>
                </p:extLst>
              </p:nvPr>
            </p:nvGraphicFramePr>
            <p:xfrm>
              <a:off x="3372330" y="3154657"/>
              <a:ext cx="1826416" cy="1005840"/>
            </p:xfrm>
            <a:graphic>
              <a:graphicData uri="http://schemas.openxmlformats.org/drawingml/2006/table">
                <a:tbl>
                  <a:tblPr/>
                  <a:tblGrid>
                    <a:gridCol w="1826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8"/>
                          <a:stretch>
                            <a:fillRect l="-3333" t="-2410" b="-10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8558" name="Group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17233"/>
              </p:ext>
            </p:extLst>
          </p:nvPr>
        </p:nvGraphicFramePr>
        <p:xfrm>
          <a:off x="2852932" y="3527720"/>
          <a:ext cx="303212" cy="396240"/>
        </p:xfrm>
        <a:graphic>
          <a:graphicData uri="http://schemas.openxmlformats.org/drawingml/2006/table">
            <a:tbl>
              <a:tblPr/>
              <a:tblGrid>
                <a:gridCol w="303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0" lang="de-DE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60" name="AutoShape 138"/>
          <p:cNvSpPr>
            <a:spLocks noChangeArrowheads="1"/>
          </p:cNvSpPr>
          <p:nvPr/>
        </p:nvSpPr>
        <p:spPr bwMode="auto">
          <a:xfrm>
            <a:off x="3818418" y="2699045"/>
            <a:ext cx="204787" cy="334962"/>
          </a:xfrm>
          <a:prstGeom prst="upArrow">
            <a:avLst>
              <a:gd name="adj1" fmla="val 50000"/>
              <a:gd name="adj2" fmla="val 40892"/>
            </a:avLst>
          </a:prstGeom>
          <a:solidFill>
            <a:srgbClr val="6666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961" name="AutoShape 139"/>
          <p:cNvSpPr>
            <a:spLocks noChangeArrowheads="1"/>
          </p:cNvSpPr>
          <p:nvPr/>
        </p:nvSpPr>
        <p:spPr bwMode="auto">
          <a:xfrm>
            <a:off x="2083279" y="2695870"/>
            <a:ext cx="204788" cy="334962"/>
          </a:xfrm>
          <a:prstGeom prst="upArrow">
            <a:avLst>
              <a:gd name="adj1" fmla="val 50000"/>
              <a:gd name="adj2" fmla="val 40891"/>
            </a:avLst>
          </a:prstGeom>
          <a:solidFill>
            <a:srgbClr val="FF5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DB1B9F69-F864-4FC0-AD49-31F339C2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555" y="901567"/>
            <a:ext cx="4085096" cy="392356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7185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Stationary Equation System: Matrix Notation</a:t>
            </a:r>
          </a:p>
        </p:txBody>
      </p:sp>
      <p:sp>
        <p:nvSpPr>
          <p:cNvPr id="43027" name="Rectangle 20"/>
          <p:cNvSpPr>
            <a:spLocks noGrp="1" noChangeArrowheads="1"/>
          </p:cNvSpPr>
          <p:nvPr>
            <p:ph idx="1"/>
          </p:nvPr>
        </p:nvSpPr>
        <p:spPr>
          <a:xfrm>
            <a:off x="304800" y="4327368"/>
            <a:ext cx="10668000" cy="1692432"/>
          </a:xfrm>
        </p:spPr>
        <p:txBody>
          <a:bodyPr/>
          <a:lstStyle/>
          <a:p>
            <a:r>
              <a:rPr lang="en-US"/>
              <a:t>Stationary  state probability vector</a:t>
            </a:r>
          </a:p>
          <a:p>
            <a:endParaRPr lang="en-US"/>
          </a:p>
          <a:p>
            <a:r>
              <a:rPr lang="en-US" b="1">
                <a:solidFill>
                  <a:schemeClr val="accent5"/>
                </a:solidFill>
              </a:rPr>
              <a:t>State equation system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591A734-A929-4174-B201-9308108C9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25" name="Rectangle 1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26" name="Rectangle 1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3038" name="Object 487"/>
          <p:cNvGraphicFramePr>
            <a:graphicFrameLocks noChangeAspect="1"/>
          </p:cNvGraphicFramePr>
          <p:nvPr/>
        </p:nvGraphicFramePr>
        <p:xfrm>
          <a:off x="4975225" y="4438651"/>
          <a:ext cx="28844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8" name="Equation" r:id="rId5" imgW="1548728" imgH="190417" progId="">
                  <p:embed/>
                </p:oleObj>
              </mc:Choice>
              <mc:Fallback>
                <p:oleObj name="Equation" r:id="rId5" imgW="1548728" imgH="190417" progId="">
                  <p:embed/>
                  <p:pic>
                    <p:nvPicPr>
                      <p:cNvPr id="43038" name="Object 4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25" y="4438651"/>
                        <a:ext cx="2884488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9" name="Object 489"/>
          <p:cNvGraphicFramePr>
            <a:graphicFrameLocks noChangeAspect="1"/>
          </p:cNvGraphicFramePr>
          <p:nvPr/>
        </p:nvGraphicFramePr>
        <p:xfrm>
          <a:off x="5010150" y="5165726"/>
          <a:ext cx="1320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9" name="Equation" r:id="rId7" imgW="583693" imgH="177646" progId="">
                  <p:embed/>
                </p:oleObj>
              </mc:Choice>
              <mc:Fallback>
                <p:oleObj name="Equation" r:id="rId7" imgW="583693" imgH="177646" progId="">
                  <p:embed/>
                  <p:pic>
                    <p:nvPicPr>
                      <p:cNvPr id="43039" name="Object 4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150" y="5165726"/>
                        <a:ext cx="1320800" cy="4111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1" name="Object 4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821352"/>
              </p:ext>
            </p:extLst>
          </p:nvPr>
        </p:nvGraphicFramePr>
        <p:xfrm>
          <a:off x="7032625" y="4956175"/>
          <a:ext cx="27717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0" name="Equation" r:id="rId9" imgW="1625400" imgH="469800" progId="Equation.DSMT4">
                  <p:embed/>
                </p:oleObj>
              </mc:Choice>
              <mc:Fallback>
                <p:oleObj name="Equation" r:id="rId9" imgW="1625400" imgH="469800" progId="Equation.DSMT4">
                  <p:embed/>
                  <p:pic>
                    <p:nvPicPr>
                      <p:cNvPr id="43041" name="Object 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25" y="4956175"/>
                        <a:ext cx="277177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9" name="Gruppieren 538">
            <a:extLst>
              <a:ext uri="{FF2B5EF4-FFF2-40B4-BE49-F238E27FC236}">
                <a16:creationId xmlns:a16="http://schemas.microsoft.com/office/drawing/2014/main" id="{E1D2FD17-6CA0-440B-AE21-DAD71B1F1A9F}"/>
              </a:ext>
            </a:extLst>
          </p:cNvPr>
          <p:cNvGrpSpPr/>
          <p:nvPr/>
        </p:nvGrpSpPr>
        <p:grpSpPr>
          <a:xfrm>
            <a:off x="7086600" y="762000"/>
            <a:ext cx="4572000" cy="3429000"/>
            <a:chOff x="7086600" y="762000"/>
            <a:chExt cx="4572000" cy="3429000"/>
          </a:xfrm>
        </p:grpSpPr>
        <p:sp>
          <p:nvSpPr>
            <p:cNvPr id="540" name="Rechteck 539">
              <a:extLst>
                <a:ext uri="{FF2B5EF4-FFF2-40B4-BE49-F238E27FC236}">
                  <a16:creationId xmlns:a16="http://schemas.microsoft.com/office/drawing/2014/main" id="{8C26ACD8-2C46-4843-BE1D-8018E6473ADB}"/>
                </a:ext>
              </a:extLst>
            </p:cNvPr>
            <p:cNvSpPr/>
            <p:nvPr/>
          </p:nvSpPr>
          <p:spPr bwMode="auto">
            <a:xfrm>
              <a:off x="7086600" y="762000"/>
              <a:ext cx="4572000" cy="3429000"/>
            </a:xfrm>
            <a:prstGeom prst="rect">
              <a:avLst/>
            </a:prstGeom>
            <a:solidFill>
              <a:srgbClr val="DEEBF7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541" name="Gruppieren 540">
              <a:extLst>
                <a:ext uri="{FF2B5EF4-FFF2-40B4-BE49-F238E27FC236}">
                  <a16:creationId xmlns:a16="http://schemas.microsoft.com/office/drawing/2014/main" id="{9BE41B77-944C-44DF-8037-4E7E785DF798}"/>
                </a:ext>
              </a:extLst>
            </p:cNvPr>
            <p:cNvGrpSpPr/>
            <p:nvPr/>
          </p:nvGrpSpPr>
          <p:grpSpPr>
            <a:xfrm>
              <a:off x="7239000" y="1038521"/>
              <a:ext cx="4279505" cy="2901054"/>
              <a:chOff x="6428370" y="984251"/>
              <a:chExt cx="4279505" cy="2901054"/>
            </a:xfrm>
          </p:grpSpPr>
          <p:sp>
            <p:nvSpPr>
              <p:cNvPr id="542" name="Freeform 12">
                <a:extLst>
                  <a:ext uri="{FF2B5EF4-FFF2-40B4-BE49-F238E27FC236}">
                    <a16:creationId xmlns:a16="http://schemas.microsoft.com/office/drawing/2014/main" id="{932F1C37-D693-4539-8061-75276D9B7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952" y="1054101"/>
                <a:ext cx="7938" cy="1674813"/>
              </a:xfrm>
              <a:custGeom>
                <a:avLst/>
                <a:gdLst>
                  <a:gd name="T0" fmla="*/ 12602369 w 5"/>
                  <a:gd name="T1" fmla="*/ 5402464 h 1019"/>
                  <a:gd name="T2" fmla="*/ 12602369 w 5"/>
                  <a:gd name="T3" fmla="*/ 0 h 1019"/>
                  <a:gd name="T4" fmla="*/ 0 w 5"/>
                  <a:gd name="T5" fmla="*/ 0 h 1019"/>
                  <a:gd name="T6" fmla="*/ 0 w 5"/>
                  <a:gd name="T7" fmla="*/ 2147483647 h 1019"/>
                  <a:gd name="T8" fmla="*/ 12602369 w 5"/>
                  <a:gd name="T9" fmla="*/ 2147483647 h 1019"/>
                  <a:gd name="T10" fmla="*/ 12602369 w 5"/>
                  <a:gd name="T11" fmla="*/ 2147483647 h 1019"/>
                  <a:gd name="T12" fmla="*/ 12602369 w 5"/>
                  <a:gd name="T13" fmla="*/ 5402464 h 10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019">
                    <a:moveTo>
                      <a:pt x="5" y="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19"/>
                    </a:lnTo>
                    <a:lnTo>
                      <a:pt x="5" y="1019"/>
                    </a:lnTo>
                    <a:lnTo>
                      <a:pt x="5" y="1017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13">
                <a:extLst>
                  <a:ext uri="{FF2B5EF4-FFF2-40B4-BE49-F238E27FC236}">
                    <a16:creationId xmlns:a16="http://schemas.microsoft.com/office/drawing/2014/main" id="{26046566-22C7-4751-9B95-02903BEAA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2722563"/>
                <a:ext cx="122237" cy="6350"/>
              </a:xfrm>
              <a:custGeom>
                <a:avLst/>
                <a:gdLst>
                  <a:gd name="T0" fmla="*/ 5457717 w 74"/>
                  <a:gd name="T1" fmla="*/ 0 h 4"/>
                  <a:gd name="T2" fmla="*/ 0 w 74"/>
                  <a:gd name="T3" fmla="*/ 0 h 4"/>
                  <a:gd name="T4" fmla="*/ 0 w 74"/>
                  <a:gd name="T5" fmla="*/ 10080625 h 4"/>
                  <a:gd name="T6" fmla="*/ 201917354 w 74"/>
                  <a:gd name="T7" fmla="*/ 10080625 h 4"/>
                  <a:gd name="T8" fmla="*/ 201917354 w 74"/>
                  <a:gd name="T9" fmla="*/ 0 h 4"/>
                  <a:gd name="T10" fmla="*/ 193730778 w 74"/>
                  <a:gd name="T11" fmla="*/ 0 h 4"/>
                  <a:gd name="T12" fmla="*/ 5457717 w 74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4" y="4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Freeform 14">
                <a:extLst>
                  <a:ext uri="{FF2B5EF4-FFF2-40B4-BE49-F238E27FC236}">
                    <a16:creationId xmlns:a16="http://schemas.microsoft.com/office/drawing/2014/main" id="{637068FC-3511-4C2F-918C-455E97166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2484439"/>
                <a:ext cx="122237" cy="7937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2599194 h 5"/>
                  <a:gd name="T6" fmla="*/ 201917354 w 74"/>
                  <a:gd name="T7" fmla="*/ 12599194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Freeform 15">
                <a:extLst>
                  <a:ext uri="{FF2B5EF4-FFF2-40B4-BE49-F238E27FC236}">
                    <a16:creationId xmlns:a16="http://schemas.microsoft.com/office/drawing/2014/main" id="{9E03F4DE-252A-4571-A854-30DA093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2244726"/>
                <a:ext cx="122237" cy="9525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8145125 h 5"/>
                  <a:gd name="T6" fmla="*/ 201917354 w 74"/>
                  <a:gd name="T7" fmla="*/ 18145125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Freeform 16">
                <a:extLst>
                  <a:ext uri="{FF2B5EF4-FFF2-40B4-BE49-F238E27FC236}">
                    <a16:creationId xmlns:a16="http://schemas.microsoft.com/office/drawing/2014/main" id="{EB3790BE-08BF-4B7B-A0C5-1552DB4FD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1887539"/>
                <a:ext cx="122237" cy="7937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2599194 h 5"/>
                  <a:gd name="T6" fmla="*/ 201917354 w 74"/>
                  <a:gd name="T7" fmla="*/ 12599194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Freeform 17">
                <a:extLst>
                  <a:ext uri="{FF2B5EF4-FFF2-40B4-BE49-F238E27FC236}">
                    <a16:creationId xmlns:a16="http://schemas.microsoft.com/office/drawing/2014/main" id="{13AC477A-B21A-49E6-8C59-9B774E1CE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2441" y="984251"/>
                <a:ext cx="77787" cy="180975"/>
              </a:xfrm>
              <a:custGeom>
                <a:avLst/>
                <a:gdLst>
                  <a:gd name="T0" fmla="*/ 0 w 47"/>
                  <a:gd name="T1" fmla="*/ 297745006 h 110"/>
                  <a:gd name="T2" fmla="*/ 65739945 w 47"/>
                  <a:gd name="T3" fmla="*/ 0 h 110"/>
                  <a:gd name="T4" fmla="*/ 128740795 w 47"/>
                  <a:gd name="T5" fmla="*/ 297745006 h 110"/>
                  <a:gd name="T6" fmla="*/ 0 w 47"/>
                  <a:gd name="T7" fmla="*/ 297745006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10">
                    <a:moveTo>
                      <a:pt x="0" y="110"/>
                    </a:moveTo>
                    <a:lnTo>
                      <a:pt x="24" y="0"/>
                    </a:lnTo>
                    <a:lnTo>
                      <a:pt x="47" y="11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Rectangle 18">
                <a:extLst>
                  <a:ext uri="{FF2B5EF4-FFF2-40B4-BE49-F238E27FC236}">
                    <a16:creationId xmlns:a16="http://schemas.microsoft.com/office/drawing/2014/main" id="{B05094DE-DCAD-43FC-8418-E2E0B8029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577" y="2644776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0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549" name="Rectangle 19">
                <a:extLst>
                  <a:ext uri="{FF2B5EF4-FFF2-40B4-BE49-F238E27FC236}">
                    <a16:creationId xmlns:a16="http://schemas.microsoft.com/office/drawing/2014/main" id="{6F202B7A-6B97-481D-BD4D-870AE033B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577" y="2406650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1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550" name="Rectangle 20">
                <a:extLst>
                  <a:ext uri="{FF2B5EF4-FFF2-40B4-BE49-F238E27FC236}">
                    <a16:creationId xmlns:a16="http://schemas.microsoft.com/office/drawing/2014/main" id="{3DCE858E-7BD5-4846-9095-8FFB59181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577" y="2170114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2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551" name="Oval 21">
                <a:extLst>
                  <a:ext uri="{FF2B5EF4-FFF2-40B4-BE49-F238E27FC236}">
                    <a16:creationId xmlns:a16="http://schemas.microsoft.com/office/drawing/2014/main" id="{FDBD7648-0995-4559-BF52-1B8814AFA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1966" y="1854201"/>
                <a:ext cx="71437" cy="74613"/>
              </a:xfrm>
              <a:prstGeom prst="ellipse">
                <a:avLst/>
              </a:pr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Oval 22">
                <a:extLst>
                  <a:ext uri="{FF2B5EF4-FFF2-40B4-BE49-F238E27FC236}">
                    <a16:creationId xmlns:a16="http://schemas.microsoft.com/office/drawing/2014/main" id="{752CFF47-7F14-4008-8DB3-E12B47D85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1966" y="2214564"/>
                <a:ext cx="71437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Oval 23">
                <a:extLst>
                  <a:ext uri="{FF2B5EF4-FFF2-40B4-BE49-F238E27FC236}">
                    <a16:creationId xmlns:a16="http://schemas.microsoft.com/office/drawing/2014/main" id="{4054FC35-3961-47BA-AF02-81EB9EF3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1966" y="2451101"/>
                <a:ext cx="71437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Oval 24">
                <a:extLst>
                  <a:ext uri="{FF2B5EF4-FFF2-40B4-BE49-F238E27FC236}">
                    <a16:creationId xmlns:a16="http://schemas.microsoft.com/office/drawing/2014/main" id="{30993A2F-0AFD-4C10-AB01-8345DA291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1966" y="2689225"/>
                <a:ext cx="71437" cy="6985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5" name="Rectangle 25">
                    <a:extLst>
                      <a:ext uri="{FF2B5EF4-FFF2-40B4-BE49-F238E27FC236}">
                        <a16:creationId xmlns:a16="http://schemas.microsoft.com/office/drawing/2014/main" id="{D0B7EE02-35CC-48F2-8D5E-C7C32D93D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65816" y="1047750"/>
                    <a:ext cx="71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000" b="0">
                        <a:solidFill>
                          <a:srgbClr val="0000FF"/>
                        </a:solidFill>
                        <a:latin typeface="+mn-lt"/>
                      </a:rPr>
                      <a:t>state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endParaRPr lang="en-US" sz="200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55" name="Rectangle 25">
                    <a:extLst>
                      <a:ext uri="{FF2B5EF4-FFF2-40B4-BE49-F238E27FC236}">
                        <a16:creationId xmlns:a16="http://schemas.microsoft.com/office/drawing/2014/main" id="{D0B7EE02-35CC-48F2-8D5E-C7C32D93DE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965816" y="1047750"/>
                    <a:ext cx="712503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222" t="-24000" r="-14530" b="-52000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6" name="Line 27">
                <a:extLst>
                  <a:ext uri="{FF2B5EF4-FFF2-40B4-BE49-F238E27FC236}">
                    <a16:creationId xmlns:a16="http://schemas.microsoft.com/office/drawing/2014/main" id="{688571B6-963E-481C-A2E0-85A9E24C0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72127" y="1892301"/>
                <a:ext cx="1919288" cy="11906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Freeform 28">
                <a:extLst>
                  <a:ext uri="{FF2B5EF4-FFF2-40B4-BE49-F238E27FC236}">
                    <a16:creationId xmlns:a16="http://schemas.microsoft.com/office/drawing/2014/main" id="{4AE63962-BFB3-4C34-907E-3AAC66C35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4253" y="1928814"/>
                <a:ext cx="157163" cy="147637"/>
              </a:xfrm>
              <a:custGeom>
                <a:avLst/>
                <a:gdLst>
                  <a:gd name="T0" fmla="*/ 13401420 w 96"/>
                  <a:gd name="T1" fmla="*/ 0 h 90"/>
                  <a:gd name="T2" fmla="*/ 257293839 w 96"/>
                  <a:gd name="T3" fmla="*/ 137238434 h 90"/>
                  <a:gd name="T4" fmla="*/ 0 w 96"/>
                  <a:gd name="T5" fmla="*/ 242185375 h 90"/>
                  <a:gd name="T6" fmla="*/ 131327695 w 96"/>
                  <a:gd name="T7" fmla="*/ 123783782 h 90"/>
                  <a:gd name="T8" fmla="*/ 13401420 w 96"/>
                  <a:gd name="T9" fmla="*/ 0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6" h="90">
                    <a:moveTo>
                      <a:pt x="5" y="0"/>
                    </a:moveTo>
                    <a:lnTo>
                      <a:pt x="96" y="51"/>
                    </a:lnTo>
                    <a:lnTo>
                      <a:pt x="0" y="90"/>
                    </a:lnTo>
                    <a:lnTo>
                      <a:pt x="49" y="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Line 29">
                <a:extLst>
                  <a:ext uri="{FF2B5EF4-FFF2-40B4-BE49-F238E27FC236}">
                    <a16:creationId xmlns:a16="http://schemas.microsoft.com/office/drawing/2014/main" id="{1EE97247-2111-4B76-9972-9D3EF5673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72128" y="1298576"/>
                <a:ext cx="1978025" cy="59372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30">
                <a:extLst>
                  <a:ext uri="{FF2B5EF4-FFF2-40B4-BE49-F238E27FC236}">
                    <a16:creationId xmlns:a16="http://schemas.microsoft.com/office/drawing/2014/main" id="{DA354911-39F0-4F26-9A52-4E753AE97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1878" y="1266826"/>
                <a:ext cx="168275" cy="144463"/>
              </a:xfrm>
              <a:custGeom>
                <a:avLst/>
                <a:gdLst>
                  <a:gd name="T0" fmla="*/ 0 w 102"/>
                  <a:gd name="T1" fmla="*/ 0 h 88"/>
                  <a:gd name="T2" fmla="*/ 277612506 w 102"/>
                  <a:gd name="T3" fmla="*/ 51203925 h 88"/>
                  <a:gd name="T4" fmla="*/ 76207128 w 102"/>
                  <a:gd name="T5" fmla="*/ 237154072 h 88"/>
                  <a:gd name="T6" fmla="*/ 155136352 w 102"/>
                  <a:gd name="T7" fmla="*/ 83542296 h 88"/>
                  <a:gd name="T8" fmla="*/ 0 w 102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88">
                    <a:moveTo>
                      <a:pt x="0" y="0"/>
                    </a:moveTo>
                    <a:lnTo>
                      <a:pt x="102" y="19"/>
                    </a:lnTo>
                    <a:lnTo>
                      <a:pt x="28" y="88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Line 31">
                <a:extLst>
                  <a:ext uri="{FF2B5EF4-FFF2-40B4-BE49-F238E27FC236}">
                    <a16:creationId xmlns:a16="http://schemas.microsoft.com/office/drawing/2014/main" id="{C9671042-6037-4ED4-B771-98694B36D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72128" y="1892301"/>
                <a:ext cx="1978025" cy="59531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32">
                <a:extLst>
                  <a:ext uri="{FF2B5EF4-FFF2-40B4-BE49-F238E27FC236}">
                    <a16:creationId xmlns:a16="http://schemas.microsoft.com/office/drawing/2014/main" id="{6FBCEA50-E7B7-40CD-B5E8-4EDA1A43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1878" y="2370138"/>
                <a:ext cx="168275" cy="146050"/>
              </a:xfrm>
              <a:custGeom>
                <a:avLst/>
                <a:gdLst>
                  <a:gd name="T0" fmla="*/ 76207128 w 102"/>
                  <a:gd name="T1" fmla="*/ 0 h 89"/>
                  <a:gd name="T2" fmla="*/ 277612506 w 102"/>
                  <a:gd name="T3" fmla="*/ 191197501 h 89"/>
                  <a:gd name="T4" fmla="*/ 0 w 102"/>
                  <a:gd name="T5" fmla="*/ 239669691 h 89"/>
                  <a:gd name="T6" fmla="*/ 155136352 w 102"/>
                  <a:gd name="T7" fmla="*/ 153496909 h 89"/>
                  <a:gd name="T8" fmla="*/ 76207128 w 102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89">
                    <a:moveTo>
                      <a:pt x="28" y="0"/>
                    </a:moveTo>
                    <a:lnTo>
                      <a:pt x="102" y="71"/>
                    </a:lnTo>
                    <a:lnTo>
                      <a:pt x="0" y="89"/>
                    </a:lnTo>
                    <a:lnTo>
                      <a:pt x="57" y="5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Freeform 33">
                <a:extLst>
                  <a:ext uri="{FF2B5EF4-FFF2-40B4-BE49-F238E27FC236}">
                    <a16:creationId xmlns:a16="http://schemas.microsoft.com/office/drawing/2014/main" id="{76229167-427B-4447-B0A5-9386BE7A7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8627" y="2484439"/>
                <a:ext cx="122238" cy="7937"/>
              </a:xfrm>
              <a:custGeom>
                <a:avLst/>
                <a:gdLst>
                  <a:gd name="T0" fmla="*/ 196462896 w 74"/>
                  <a:gd name="T1" fmla="*/ 12599194 h 5"/>
                  <a:gd name="T2" fmla="*/ 201920657 w 74"/>
                  <a:gd name="T3" fmla="*/ 12599194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2599194 h 5"/>
                  <a:gd name="T10" fmla="*/ 5457762 w 74"/>
                  <a:gd name="T11" fmla="*/ 12599194 h 5"/>
                  <a:gd name="T12" fmla="*/ 196462896 w 74"/>
                  <a:gd name="T13" fmla="*/ 125991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Freeform 34">
                <a:extLst>
                  <a:ext uri="{FF2B5EF4-FFF2-40B4-BE49-F238E27FC236}">
                    <a16:creationId xmlns:a16="http://schemas.microsoft.com/office/drawing/2014/main" id="{B56DC75A-5F38-49D7-A0AE-3CC7943B6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8627" y="2244726"/>
                <a:ext cx="122238" cy="9525"/>
              </a:xfrm>
              <a:custGeom>
                <a:avLst/>
                <a:gdLst>
                  <a:gd name="T0" fmla="*/ 196462896 w 74"/>
                  <a:gd name="T1" fmla="*/ 18145125 h 5"/>
                  <a:gd name="T2" fmla="*/ 201920657 w 74"/>
                  <a:gd name="T3" fmla="*/ 18145125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8145125 h 5"/>
                  <a:gd name="T10" fmla="*/ 5457762 w 74"/>
                  <a:gd name="T11" fmla="*/ 18145125 h 5"/>
                  <a:gd name="T12" fmla="*/ 196462896 w 74"/>
                  <a:gd name="T13" fmla="*/ 18145125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Freeform 35">
                <a:extLst>
                  <a:ext uri="{FF2B5EF4-FFF2-40B4-BE49-F238E27FC236}">
                    <a16:creationId xmlns:a16="http://schemas.microsoft.com/office/drawing/2014/main" id="{0F1B4DE0-B683-45B3-99F8-701100630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8627" y="1887539"/>
                <a:ext cx="122238" cy="7937"/>
              </a:xfrm>
              <a:custGeom>
                <a:avLst/>
                <a:gdLst>
                  <a:gd name="T0" fmla="*/ 196462896 w 74"/>
                  <a:gd name="T1" fmla="*/ 12599194 h 5"/>
                  <a:gd name="T2" fmla="*/ 201920657 w 74"/>
                  <a:gd name="T3" fmla="*/ 12599194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2599194 h 5"/>
                  <a:gd name="T10" fmla="*/ 5457762 w 74"/>
                  <a:gd name="T11" fmla="*/ 12599194 h 5"/>
                  <a:gd name="T12" fmla="*/ 196462896 w 74"/>
                  <a:gd name="T13" fmla="*/ 125991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Oval 36">
                <a:extLst>
                  <a:ext uri="{FF2B5EF4-FFF2-40B4-BE49-F238E27FC236}">
                    <a16:creationId xmlns:a16="http://schemas.microsoft.com/office/drawing/2014/main" id="{73F16346-07F3-4C4D-90EE-9E9809160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9740" y="1839914"/>
                <a:ext cx="119062" cy="103187"/>
              </a:xfrm>
              <a:prstGeom prst="ellipse">
                <a:avLst/>
              </a:pr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Freeform 37">
                <a:extLst>
                  <a:ext uri="{FF2B5EF4-FFF2-40B4-BE49-F238E27FC236}">
                    <a16:creationId xmlns:a16="http://schemas.microsoft.com/office/drawing/2014/main" id="{7EEFF86D-C29F-4114-BF46-D5A42D817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1835150"/>
                <a:ext cx="122237" cy="107950"/>
              </a:xfrm>
              <a:custGeom>
                <a:avLst/>
                <a:gdLst>
                  <a:gd name="T0" fmla="*/ 0 w 74"/>
                  <a:gd name="T1" fmla="*/ 104333675 h 66"/>
                  <a:gd name="T2" fmla="*/ 5457717 w 74"/>
                  <a:gd name="T3" fmla="*/ 131085648 h 66"/>
                  <a:gd name="T4" fmla="*/ 27286932 w 74"/>
                  <a:gd name="T5" fmla="*/ 144461634 h 66"/>
                  <a:gd name="T6" fmla="*/ 40929573 w 74"/>
                  <a:gd name="T7" fmla="*/ 157837620 h 66"/>
                  <a:gd name="T8" fmla="*/ 54572213 w 74"/>
                  <a:gd name="T9" fmla="*/ 165863539 h 66"/>
                  <a:gd name="T10" fmla="*/ 68214853 w 74"/>
                  <a:gd name="T11" fmla="*/ 171213607 h 66"/>
                  <a:gd name="T12" fmla="*/ 133702500 w 74"/>
                  <a:gd name="T13" fmla="*/ 176563674 h 66"/>
                  <a:gd name="T14" fmla="*/ 141887424 w 74"/>
                  <a:gd name="T15" fmla="*/ 171213607 h 66"/>
                  <a:gd name="T16" fmla="*/ 160987781 w 74"/>
                  <a:gd name="T17" fmla="*/ 165863539 h 66"/>
                  <a:gd name="T18" fmla="*/ 174630421 w 74"/>
                  <a:gd name="T19" fmla="*/ 157837620 h 66"/>
                  <a:gd name="T20" fmla="*/ 188274713 w 74"/>
                  <a:gd name="T21" fmla="*/ 131085648 h 66"/>
                  <a:gd name="T22" fmla="*/ 193730778 w 74"/>
                  <a:gd name="T23" fmla="*/ 112357958 h 66"/>
                  <a:gd name="T24" fmla="*/ 201917354 w 74"/>
                  <a:gd name="T25" fmla="*/ 66879932 h 66"/>
                  <a:gd name="T26" fmla="*/ 193730778 w 74"/>
                  <a:gd name="T27" fmla="*/ 53503945 h 66"/>
                  <a:gd name="T28" fmla="*/ 188274713 w 74"/>
                  <a:gd name="T29" fmla="*/ 32102040 h 66"/>
                  <a:gd name="T30" fmla="*/ 182816996 w 74"/>
                  <a:gd name="T31" fmla="*/ 26751973 h 66"/>
                  <a:gd name="T32" fmla="*/ 174630421 w 74"/>
                  <a:gd name="T33" fmla="*/ 21401905 h 66"/>
                  <a:gd name="T34" fmla="*/ 155531716 w 74"/>
                  <a:gd name="T35" fmla="*/ 13375986 h 66"/>
                  <a:gd name="T36" fmla="*/ 133702500 w 74"/>
                  <a:gd name="T37" fmla="*/ 8025919 h 66"/>
                  <a:gd name="T38" fmla="*/ 68214853 w 74"/>
                  <a:gd name="T39" fmla="*/ 0 h 66"/>
                  <a:gd name="T40" fmla="*/ 46385638 w 74"/>
                  <a:gd name="T41" fmla="*/ 8025919 h 66"/>
                  <a:gd name="T42" fmla="*/ 40929573 w 74"/>
                  <a:gd name="T43" fmla="*/ 21401905 h 66"/>
                  <a:gd name="T44" fmla="*/ 27286932 w 74"/>
                  <a:gd name="T45" fmla="*/ 26751973 h 66"/>
                  <a:gd name="T46" fmla="*/ 19100357 w 74"/>
                  <a:gd name="T47" fmla="*/ 32102040 h 66"/>
                  <a:gd name="T48" fmla="*/ 13642640 w 74"/>
                  <a:gd name="T49" fmla="*/ 45478027 h 66"/>
                  <a:gd name="T50" fmla="*/ 5457717 w 74"/>
                  <a:gd name="T51" fmla="*/ 58854013 h 66"/>
                  <a:gd name="T52" fmla="*/ 0 w 74"/>
                  <a:gd name="T53" fmla="*/ 85605986 h 66"/>
                  <a:gd name="T54" fmla="*/ 13642640 w 74"/>
                  <a:gd name="T55" fmla="*/ 66879932 h 66"/>
                  <a:gd name="T56" fmla="*/ 19100357 w 74"/>
                  <a:gd name="T57" fmla="*/ 53503945 h 66"/>
                  <a:gd name="T58" fmla="*/ 32742997 w 74"/>
                  <a:gd name="T59" fmla="*/ 45478027 h 66"/>
                  <a:gd name="T60" fmla="*/ 40929573 w 74"/>
                  <a:gd name="T61" fmla="*/ 40127959 h 66"/>
                  <a:gd name="T62" fmla="*/ 46385638 w 74"/>
                  <a:gd name="T63" fmla="*/ 26751973 h 66"/>
                  <a:gd name="T64" fmla="*/ 60029930 w 74"/>
                  <a:gd name="T65" fmla="*/ 21401905 h 66"/>
                  <a:gd name="T66" fmla="*/ 81859146 w 74"/>
                  <a:gd name="T67" fmla="*/ 13375986 h 66"/>
                  <a:gd name="T68" fmla="*/ 120058208 w 74"/>
                  <a:gd name="T69" fmla="*/ 13375986 h 66"/>
                  <a:gd name="T70" fmla="*/ 141887424 w 74"/>
                  <a:gd name="T71" fmla="*/ 21401905 h 66"/>
                  <a:gd name="T72" fmla="*/ 155531716 w 74"/>
                  <a:gd name="T73" fmla="*/ 26751973 h 66"/>
                  <a:gd name="T74" fmla="*/ 160987781 w 74"/>
                  <a:gd name="T75" fmla="*/ 40127959 h 66"/>
                  <a:gd name="T76" fmla="*/ 169174356 w 74"/>
                  <a:gd name="T77" fmla="*/ 45478027 h 66"/>
                  <a:gd name="T78" fmla="*/ 182816996 w 74"/>
                  <a:gd name="T79" fmla="*/ 53503945 h 66"/>
                  <a:gd name="T80" fmla="*/ 188274713 w 74"/>
                  <a:gd name="T81" fmla="*/ 66879932 h 66"/>
                  <a:gd name="T82" fmla="*/ 188274713 w 74"/>
                  <a:gd name="T83" fmla="*/ 104333675 h 66"/>
                  <a:gd name="T84" fmla="*/ 182816996 w 74"/>
                  <a:gd name="T85" fmla="*/ 117709661 h 66"/>
                  <a:gd name="T86" fmla="*/ 174630421 w 74"/>
                  <a:gd name="T87" fmla="*/ 131085648 h 66"/>
                  <a:gd name="T88" fmla="*/ 147345141 w 74"/>
                  <a:gd name="T89" fmla="*/ 144461634 h 66"/>
                  <a:gd name="T90" fmla="*/ 141887424 w 74"/>
                  <a:gd name="T91" fmla="*/ 157837620 h 66"/>
                  <a:gd name="T92" fmla="*/ 120058208 w 74"/>
                  <a:gd name="T93" fmla="*/ 165863539 h 66"/>
                  <a:gd name="T94" fmla="*/ 81859146 w 74"/>
                  <a:gd name="T95" fmla="*/ 165863539 h 66"/>
                  <a:gd name="T96" fmla="*/ 60029930 w 74"/>
                  <a:gd name="T97" fmla="*/ 157837620 h 66"/>
                  <a:gd name="T98" fmla="*/ 54572213 w 74"/>
                  <a:gd name="T99" fmla="*/ 144461634 h 66"/>
                  <a:gd name="T100" fmla="*/ 27286932 w 74"/>
                  <a:gd name="T101" fmla="*/ 131085648 h 66"/>
                  <a:gd name="T102" fmla="*/ 19100357 w 74"/>
                  <a:gd name="T103" fmla="*/ 117709661 h 66"/>
                  <a:gd name="T104" fmla="*/ 13642640 w 74"/>
                  <a:gd name="T105" fmla="*/ 104333675 h 66"/>
                  <a:gd name="T106" fmla="*/ 0 w 74"/>
                  <a:gd name="T107" fmla="*/ 85605986 h 6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4" h="66">
                    <a:moveTo>
                      <a:pt x="0" y="32"/>
                    </a:moveTo>
                    <a:lnTo>
                      <a:pt x="0" y="39"/>
                    </a:lnTo>
                    <a:lnTo>
                      <a:pt x="2" y="42"/>
                    </a:lnTo>
                    <a:lnTo>
                      <a:pt x="2" y="49"/>
                    </a:lnTo>
                    <a:lnTo>
                      <a:pt x="5" y="49"/>
                    </a:lnTo>
                    <a:lnTo>
                      <a:pt x="10" y="54"/>
                    </a:lnTo>
                    <a:lnTo>
                      <a:pt x="10" y="59"/>
                    </a:lnTo>
                    <a:lnTo>
                      <a:pt x="15" y="59"/>
                    </a:lnTo>
                    <a:lnTo>
                      <a:pt x="15" y="62"/>
                    </a:lnTo>
                    <a:lnTo>
                      <a:pt x="20" y="62"/>
                    </a:lnTo>
                    <a:lnTo>
                      <a:pt x="22" y="64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52" y="64"/>
                    </a:lnTo>
                    <a:lnTo>
                      <a:pt x="54" y="62"/>
                    </a:lnTo>
                    <a:lnTo>
                      <a:pt x="59" y="62"/>
                    </a:lnTo>
                    <a:lnTo>
                      <a:pt x="59" y="59"/>
                    </a:lnTo>
                    <a:lnTo>
                      <a:pt x="64" y="59"/>
                    </a:lnTo>
                    <a:lnTo>
                      <a:pt x="64" y="54"/>
                    </a:lnTo>
                    <a:lnTo>
                      <a:pt x="69" y="49"/>
                    </a:lnTo>
                    <a:lnTo>
                      <a:pt x="71" y="49"/>
                    </a:lnTo>
                    <a:lnTo>
                      <a:pt x="71" y="42"/>
                    </a:lnTo>
                    <a:lnTo>
                      <a:pt x="74" y="39"/>
                    </a:lnTo>
                    <a:lnTo>
                      <a:pt x="74" y="25"/>
                    </a:lnTo>
                    <a:lnTo>
                      <a:pt x="71" y="22"/>
                    </a:lnTo>
                    <a:lnTo>
                      <a:pt x="71" y="20"/>
                    </a:lnTo>
                    <a:lnTo>
                      <a:pt x="69" y="17"/>
                    </a:lnTo>
                    <a:lnTo>
                      <a:pt x="69" y="12"/>
                    </a:lnTo>
                    <a:lnTo>
                      <a:pt x="67" y="12"/>
                    </a:lnTo>
                    <a:lnTo>
                      <a:pt x="67" y="10"/>
                    </a:lnTo>
                    <a:lnTo>
                      <a:pt x="64" y="10"/>
                    </a:lnTo>
                    <a:lnTo>
                      <a:pt x="64" y="8"/>
                    </a:lnTo>
                    <a:lnTo>
                      <a:pt x="59" y="8"/>
                    </a:lnTo>
                    <a:lnTo>
                      <a:pt x="57" y="5"/>
                    </a:lnTo>
                    <a:lnTo>
                      <a:pt x="57" y="3"/>
                    </a:lnTo>
                    <a:lnTo>
                      <a:pt x="49" y="3"/>
                    </a:lnTo>
                    <a:lnTo>
                      <a:pt x="49" y="0"/>
                    </a:lnTo>
                    <a:lnTo>
                      <a:pt x="25" y="0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5" y="8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32"/>
                    </a:lnTo>
                    <a:lnTo>
                      <a:pt x="5" y="32"/>
                    </a:lnTo>
                    <a:lnTo>
                      <a:pt x="5" y="25"/>
                    </a:lnTo>
                    <a:lnTo>
                      <a:pt x="7" y="22"/>
                    </a:lnTo>
                    <a:lnTo>
                      <a:pt x="7" y="20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2" y="15"/>
                    </a:lnTo>
                    <a:lnTo>
                      <a:pt x="15" y="15"/>
                    </a:lnTo>
                    <a:lnTo>
                      <a:pt x="15" y="12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30" y="8"/>
                    </a:lnTo>
                    <a:lnTo>
                      <a:pt x="30" y="5"/>
                    </a:lnTo>
                    <a:lnTo>
                      <a:pt x="37" y="5"/>
                    </a:lnTo>
                    <a:lnTo>
                      <a:pt x="44" y="5"/>
                    </a:lnTo>
                    <a:lnTo>
                      <a:pt x="44" y="8"/>
                    </a:lnTo>
                    <a:lnTo>
                      <a:pt x="52" y="8"/>
                    </a:lnTo>
                    <a:lnTo>
                      <a:pt x="52" y="10"/>
                    </a:lnTo>
                    <a:lnTo>
                      <a:pt x="57" y="10"/>
                    </a:lnTo>
                    <a:lnTo>
                      <a:pt x="59" y="12"/>
                    </a:lnTo>
                    <a:lnTo>
                      <a:pt x="59" y="15"/>
                    </a:lnTo>
                    <a:lnTo>
                      <a:pt x="62" y="15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7" y="20"/>
                    </a:lnTo>
                    <a:lnTo>
                      <a:pt x="67" y="22"/>
                    </a:lnTo>
                    <a:lnTo>
                      <a:pt x="69" y="25"/>
                    </a:lnTo>
                    <a:lnTo>
                      <a:pt x="69" y="32"/>
                    </a:lnTo>
                    <a:lnTo>
                      <a:pt x="69" y="39"/>
                    </a:lnTo>
                    <a:lnTo>
                      <a:pt x="67" y="42"/>
                    </a:lnTo>
                    <a:lnTo>
                      <a:pt x="67" y="44"/>
                    </a:lnTo>
                    <a:lnTo>
                      <a:pt x="64" y="44"/>
                    </a:lnTo>
                    <a:lnTo>
                      <a:pt x="64" y="49"/>
                    </a:lnTo>
                    <a:lnTo>
                      <a:pt x="59" y="54"/>
                    </a:lnTo>
                    <a:lnTo>
                      <a:pt x="54" y="54"/>
                    </a:lnTo>
                    <a:lnTo>
                      <a:pt x="54" y="57"/>
                    </a:lnTo>
                    <a:lnTo>
                      <a:pt x="52" y="59"/>
                    </a:lnTo>
                    <a:lnTo>
                      <a:pt x="44" y="59"/>
                    </a:lnTo>
                    <a:lnTo>
                      <a:pt x="44" y="62"/>
                    </a:lnTo>
                    <a:lnTo>
                      <a:pt x="37" y="62"/>
                    </a:lnTo>
                    <a:lnTo>
                      <a:pt x="30" y="62"/>
                    </a:lnTo>
                    <a:lnTo>
                      <a:pt x="30" y="59"/>
                    </a:lnTo>
                    <a:lnTo>
                      <a:pt x="22" y="59"/>
                    </a:lnTo>
                    <a:lnTo>
                      <a:pt x="20" y="57"/>
                    </a:lnTo>
                    <a:lnTo>
                      <a:pt x="20" y="54"/>
                    </a:lnTo>
                    <a:lnTo>
                      <a:pt x="15" y="54"/>
                    </a:lnTo>
                    <a:lnTo>
                      <a:pt x="10" y="49"/>
                    </a:lnTo>
                    <a:lnTo>
                      <a:pt x="10" y="44"/>
                    </a:lnTo>
                    <a:lnTo>
                      <a:pt x="7" y="44"/>
                    </a:lnTo>
                    <a:lnTo>
                      <a:pt x="7" y="42"/>
                    </a:lnTo>
                    <a:lnTo>
                      <a:pt x="5" y="39"/>
                    </a:lnTo>
                    <a:lnTo>
                      <a:pt x="5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Oval 38">
                <a:extLst>
                  <a:ext uri="{FF2B5EF4-FFF2-40B4-BE49-F238E27FC236}">
                    <a16:creationId xmlns:a16="http://schemas.microsoft.com/office/drawing/2014/main" id="{1F670FB6-A2F8-4EAD-9552-6907B9C85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2441" y="2214564"/>
                <a:ext cx="77787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Oval 39">
                <a:extLst>
                  <a:ext uri="{FF2B5EF4-FFF2-40B4-BE49-F238E27FC236}">
                    <a16:creationId xmlns:a16="http://schemas.microsoft.com/office/drawing/2014/main" id="{AFADD244-890C-4D24-B58F-0B266AD50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2441" y="2451101"/>
                <a:ext cx="77787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40">
                <a:extLst>
                  <a:ext uri="{FF2B5EF4-FFF2-40B4-BE49-F238E27FC236}">
                    <a16:creationId xmlns:a16="http://schemas.microsoft.com/office/drawing/2014/main" id="{9EC693CE-6326-4895-BD4C-16CA01A33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8370" y="1583730"/>
                <a:ext cx="12824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k</a:t>
                </a:r>
              </a:p>
            </p:txBody>
          </p:sp>
          <p:sp>
            <p:nvSpPr>
              <p:cNvPr id="570" name="Oval 41">
                <a:extLst>
                  <a:ext uri="{FF2B5EF4-FFF2-40B4-BE49-F238E27FC236}">
                    <a16:creationId xmlns:a16="http://schemas.microsoft.com/office/drawing/2014/main" id="{33DE0B28-9CF9-4396-AF62-385DDA406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1976438"/>
                <a:ext cx="76200" cy="68262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Oval 42">
                <a:extLst>
                  <a:ext uri="{FF2B5EF4-FFF2-40B4-BE49-F238E27FC236}">
                    <a16:creationId xmlns:a16="http://schemas.microsoft.com/office/drawing/2014/main" id="{01203AA3-0B21-40C0-A798-52BF7C3EB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2451101"/>
                <a:ext cx="76200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Line 43">
                <a:extLst>
                  <a:ext uri="{FF2B5EF4-FFF2-40B4-BE49-F238E27FC236}">
                    <a16:creationId xmlns:a16="http://schemas.microsoft.com/office/drawing/2014/main" id="{21288EDA-B27A-4561-8165-DD8EA6881A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9502" y="1770064"/>
                <a:ext cx="1949450" cy="1222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Line 44">
                <a:extLst>
                  <a:ext uri="{FF2B5EF4-FFF2-40B4-BE49-F238E27FC236}">
                    <a16:creationId xmlns:a16="http://schemas.microsoft.com/office/drawing/2014/main" id="{0016A69F-BFD5-4D71-A173-2F30E3422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94102" y="1298576"/>
                <a:ext cx="1974850" cy="59372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4" name="Rectangle 46">
                    <a:extLst>
                      <a:ext uri="{FF2B5EF4-FFF2-40B4-BE49-F238E27FC236}">
                        <a16:creationId xmlns:a16="http://schemas.microsoft.com/office/drawing/2014/main" id="{3A1681F0-4F3B-4D13-95E4-B19066B321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39085" y="1985290"/>
                    <a:ext cx="1365374" cy="3324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574" name="Rectangle 46">
                    <a:extLst>
                      <a:ext uri="{FF2B5EF4-FFF2-40B4-BE49-F238E27FC236}">
                        <a16:creationId xmlns:a16="http://schemas.microsoft.com/office/drawing/2014/main" id="{3A1681F0-4F3B-4D13-95E4-B19066B321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39085" y="1985290"/>
                    <a:ext cx="1365374" cy="3324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018" t="-1852" r="-5804" b="-2777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5" name="Oval 48">
                <a:extLst>
                  <a:ext uri="{FF2B5EF4-FFF2-40B4-BE49-F238E27FC236}">
                    <a16:creationId xmlns:a16="http://schemas.microsoft.com/office/drawing/2014/main" id="{3AFB3DFA-BA45-4771-862D-567519746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1736725"/>
                <a:ext cx="7620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Oval 49">
                <a:extLst>
                  <a:ext uri="{FF2B5EF4-FFF2-40B4-BE49-F238E27FC236}">
                    <a16:creationId xmlns:a16="http://schemas.microsoft.com/office/drawing/2014/main" id="{CF7FE313-92B4-4340-AD27-0386D0885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2214564"/>
                <a:ext cx="76200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Oval 50">
                <a:extLst>
                  <a:ext uri="{FF2B5EF4-FFF2-40B4-BE49-F238E27FC236}">
                    <a16:creationId xmlns:a16="http://schemas.microsoft.com/office/drawing/2014/main" id="{0A208EAC-86F7-49A2-88D7-F41796775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1500188"/>
                <a:ext cx="76200" cy="68262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Oval 51">
                <a:extLst>
                  <a:ext uri="{FF2B5EF4-FFF2-40B4-BE49-F238E27FC236}">
                    <a16:creationId xmlns:a16="http://schemas.microsoft.com/office/drawing/2014/main" id="{48727A56-1FFF-4C8F-8488-4E4F37498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1262063"/>
                <a:ext cx="76200" cy="6985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Line 52">
                <a:extLst>
                  <a:ext uri="{FF2B5EF4-FFF2-40B4-BE49-F238E27FC236}">
                    <a16:creationId xmlns:a16="http://schemas.microsoft.com/office/drawing/2014/main" id="{D98857FD-A3BB-49BE-BEA7-89C97A2AD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5378" y="1311275"/>
                <a:ext cx="733425" cy="21748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Freeform 53">
                <a:extLst>
                  <a:ext uri="{FF2B5EF4-FFF2-40B4-BE49-F238E27FC236}">
                    <a16:creationId xmlns:a16="http://schemas.microsoft.com/office/drawing/2014/main" id="{248B2379-FA15-4E09-AF9F-074D4CCB1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7352" y="1414464"/>
                <a:ext cx="171450" cy="147637"/>
              </a:xfrm>
              <a:custGeom>
                <a:avLst/>
                <a:gdLst>
                  <a:gd name="T0" fmla="*/ 73378951 w 104"/>
                  <a:gd name="T1" fmla="*/ 0 h 89"/>
                  <a:gd name="T2" fmla="*/ 282645216 w 104"/>
                  <a:gd name="T3" fmla="*/ 189871135 h 89"/>
                  <a:gd name="T4" fmla="*/ 0 w 104"/>
                  <a:gd name="T5" fmla="*/ 244906559 h 89"/>
                  <a:gd name="T6" fmla="*/ 163063787 w 104"/>
                  <a:gd name="T7" fmla="*/ 156850212 h 89"/>
                  <a:gd name="T8" fmla="*/ 73378951 w 104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4" h="89">
                    <a:moveTo>
                      <a:pt x="27" y="0"/>
                    </a:moveTo>
                    <a:lnTo>
                      <a:pt x="104" y="69"/>
                    </a:lnTo>
                    <a:lnTo>
                      <a:pt x="0" y="89"/>
                    </a:lnTo>
                    <a:lnTo>
                      <a:pt x="60" y="5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Line 54">
                <a:extLst>
                  <a:ext uri="{FF2B5EF4-FFF2-40B4-BE49-F238E27FC236}">
                    <a16:creationId xmlns:a16="http://schemas.microsoft.com/office/drawing/2014/main" id="{9017E5FE-B602-4C6C-B1BC-88CF1A508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2678" y="1770064"/>
                <a:ext cx="722313" cy="4762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2" name="Freeform 55">
                <a:extLst>
                  <a:ext uri="{FF2B5EF4-FFF2-40B4-BE49-F238E27FC236}">
                    <a16:creationId xmlns:a16="http://schemas.microsoft.com/office/drawing/2014/main" id="{876DB393-5588-4CB9-A8CB-9A813B967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9416" y="1733551"/>
                <a:ext cx="155575" cy="150813"/>
              </a:xfrm>
              <a:custGeom>
                <a:avLst/>
                <a:gdLst>
                  <a:gd name="T0" fmla="*/ 13695565 w 94"/>
                  <a:gd name="T1" fmla="*/ 0 h 91"/>
                  <a:gd name="T2" fmla="*/ 257484900 w 94"/>
                  <a:gd name="T3" fmla="*/ 140077103 h 91"/>
                  <a:gd name="T4" fmla="*/ 0 w 94"/>
                  <a:gd name="T5" fmla="*/ 249940230 h 91"/>
                  <a:gd name="T6" fmla="*/ 136960617 w 94"/>
                  <a:gd name="T7" fmla="*/ 134583201 h 91"/>
                  <a:gd name="T8" fmla="*/ 13695565 w 94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91">
                    <a:moveTo>
                      <a:pt x="5" y="0"/>
                    </a:moveTo>
                    <a:lnTo>
                      <a:pt x="94" y="51"/>
                    </a:lnTo>
                    <a:lnTo>
                      <a:pt x="0" y="91"/>
                    </a:lnTo>
                    <a:lnTo>
                      <a:pt x="50" y="4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Line 58">
                <a:extLst>
                  <a:ext uri="{FF2B5EF4-FFF2-40B4-BE49-F238E27FC236}">
                    <a16:creationId xmlns:a16="http://schemas.microsoft.com/office/drawing/2014/main" id="{6A9B16BD-471C-496A-BED2-391AF3BD7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702290" y="1503364"/>
                <a:ext cx="182562" cy="31432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4" name="Rectangle 59">
                    <a:extLst>
                      <a:ext uri="{FF2B5EF4-FFF2-40B4-BE49-F238E27FC236}">
                        <a16:creationId xmlns:a16="http://schemas.microsoft.com/office/drawing/2014/main" id="{D450EED8-13BC-4D18-A535-8DBB8509E3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091992" y="2557918"/>
                    <a:ext cx="1206741" cy="3324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84" name="Rectangle 59">
                    <a:extLst>
                      <a:ext uri="{FF2B5EF4-FFF2-40B4-BE49-F238E27FC236}">
                        <a16:creationId xmlns:a16="http://schemas.microsoft.com/office/drawing/2014/main" id="{D450EED8-13BC-4D18-A535-8DBB8509E3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091992" y="2557918"/>
                    <a:ext cx="1206741" cy="3324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040" t="-1852" r="-6566" b="-2777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5" name="Rectangle 104">
                <a:extLst>
                  <a:ext uri="{FF2B5EF4-FFF2-40B4-BE49-F238E27FC236}">
                    <a16:creationId xmlns:a16="http://schemas.microsoft.com/office/drawing/2014/main" id="{04633AE4-F741-4A23-8305-045F75442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4090" y="3269752"/>
                <a:ext cx="1044966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reaching </a:t>
                </a:r>
                <a:br>
                  <a:rPr lang="en-US" sz="2000" b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state j</a:t>
                </a:r>
                <a:endParaRPr lang="en-US" sz="2000">
                  <a:latin typeface="+mn-lt"/>
                </a:endParaRPr>
              </a:p>
            </p:txBody>
          </p:sp>
          <p:sp>
            <p:nvSpPr>
              <p:cNvPr id="586" name="Rectangle 107">
                <a:extLst>
                  <a:ext uri="{FF2B5EF4-FFF2-40B4-BE49-F238E27FC236}">
                    <a16:creationId xmlns:a16="http://schemas.microsoft.com/office/drawing/2014/main" id="{8D224288-DE6E-4270-AF1C-1AA4650DC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7826" y="3269752"/>
                <a:ext cx="880049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leaving </a:t>
                </a:r>
                <a:br>
                  <a:rPr lang="en-US" sz="2000" b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state j</a:t>
                </a:r>
                <a:endParaRPr lang="en-US" sz="2000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7" name="Rectangle 110">
                    <a:extLst>
                      <a:ext uri="{FF2B5EF4-FFF2-40B4-BE49-F238E27FC236}">
                        <a16:creationId xmlns:a16="http://schemas.microsoft.com/office/drawing/2014/main" id="{B2867A98-F927-432C-938B-9696210824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3690" y="3279277"/>
                    <a:ext cx="71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000" b="0">
                        <a:solidFill>
                          <a:srgbClr val="000000"/>
                        </a:solidFill>
                        <a:latin typeface="+mn-lt"/>
                      </a:rPr>
                      <a:t>state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endParaRPr lang="en-US" sz="200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87" name="Rectangle 110">
                    <a:extLst>
                      <a:ext uri="{FF2B5EF4-FFF2-40B4-BE49-F238E27FC236}">
                        <a16:creationId xmlns:a16="http://schemas.microsoft.com/office/drawing/2014/main" id="{B2867A98-F927-432C-938B-9696210824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473690" y="3279277"/>
                    <a:ext cx="712503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1368" t="-24000" r="-14530" b="-52000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8" name="Ellipse 587">
                <a:extLst>
                  <a:ext uri="{FF2B5EF4-FFF2-40B4-BE49-F238E27FC236}">
                    <a16:creationId xmlns:a16="http://schemas.microsoft.com/office/drawing/2014/main" id="{A1FEB799-409A-4A7D-92C8-A1FAEF1F3D13}"/>
                  </a:ext>
                </a:extLst>
              </p:cNvPr>
              <p:cNvSpPr/>
              <p:nvPr/>
            </p:nvSpPr>
            <p:spPr bwMode="auto">
              <a:xfrm>
                <a:off x="9186193" y="1488282"/>
                <a:ext cx="77787" cy="1027906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597" name="Rectangle 2">
            <a:extLst>
              <a:ext uri="{FF2B5EF4-FFF2-40B4-BE49-F238E27FC236}">
                <a16:creationId xmlns:a16="http://schemas.microsoft.com/office/drawing/2014/main" id="{1FFA7B99-DEE0-49FB-8F61-6D4B1AD62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554" y="1722733"/>
            <a:ext cx="941388" cy="682625"/>
          </a:xfrm>
          <a:prstGeom prst="rect">
            <a:avLst/>
          </a:prstGeom>
          <a:solidFill>
            <a:srgbClr val="FFCC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8" name="Rectangle 3">
            <a:extLst>
              <a:ext uri="{FF2B5EF4-FFF2-40B4-BE49-F238E27FC236}">
                <a16:creationId xmlns:a16="http://schemas.microsoft.com/office/drawing/2014/main" id="{AA5E4DFB-A3B3-4804-BE32-F9F675F79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779" y="1748133"/>
            <a:ext cx="1352550" cy="682625"/>
          </a:xfrm>
          <a:prstGeom prst="rect">
            <a:avLst/>
          </a:prstGeom>
          <a:solidFill>
            <a:srgbClr val="CCECFF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99" name="Object 17">
            <a:extLst>
              <a:ext uri="{FF2B5EF4-FFF2-40B4-BE49-F238E27FC236}">
                <a16:creationId xmlns:a16="http://schemas.microsoft.com/office/drawing/2014/main" id="{96843A53-FF83-4807-8368-E0816CDC8B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4355" y="1152821"/>
          <a:ext cx="311467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1" name="Formel" r:id="rId15" imgW="1930400" imgH="838200" progId="Equation.3">
                  <p:embed/>
                </p:oleObj>
              </mc:Choice>
              <mc:Fallback>
                <p:oleObj name="Formel" r:id="rId15" imgW="1930400" imgH="838200" progId="Equation.3">
                  <p:embed/>
                  <p:pic>
                    <p:nvPicPr>
                      <p:cNvPr id="3995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4355" y="1152821"/>
                        <a:ext cx="3114675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0" name="Group 263">
                <a:extLst>
                  <a:ext uri="{FF2B5EF4-FFF2-40B4-BE49-F238E27FC236}">
                    <a16:creationId xmlns:a16="http://schemas.microsoft.com/office/drawing/2014/main" id="{2E97098A-1E82-4345-8E32-2C619B2150B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79574" y="3148307"/>
              <a:ext cx="1825626" cy="1005840"/>
            </p:xfrm>
            <a:graphic>
              <a:graphicData uri="http://schemas.openxmlformats.org/drawingml/2006/table">
                <a:tbl>
                  <a:tblPr/>
                  <a:tblGrid>
                    <a:gridCol w="18256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rate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for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leaving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b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</a:b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state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kumimoji="0" lang="de-DE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oMath>
                          </a14:m>
                          <a:endParaRPr kumimoji="0" lang="de-DE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0" name="Group 263">
                <a:extLst>
                  <a:ext uri="{FF2B5EF4-FFF2-40B4-BE49-F238E27FC236}">
                    <a16:creationId xmlns:a16="http://schemas.microsoft.com/office/drawing/2014/main" id="{2E97098A-1E82-4345-8E32-2C619B2150B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79574" y="3148307"/>
              <a:ext cx="1825626" cy="1005840"/>
            </p:xfrm>
            <a:graphic>
              <a:graphicData uri="http://schemas.openxmlformats.org/drawingml/2006/table">
                <a:tbl>
                  <a:tblPr/>
                  <a:tblGrid>
                    <a:gridCol w="18256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7"/>
                          <a:stretch>
                            <a:fillRect l="-3333" t="-2410" b="-10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1" name="Group 260">
                <a:extLst>
                  <a:ext uri="{FF2B5EF4-FFF2-40B4-BE49-F238E27FC236}">
                    <a16:creationId xmlns:a16="http://schemas.microsoft.com/office/drawing/2014/main" id="{27AB5044-3CB7-4B5D-808D-2796948628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72330" y="3154657"/>
              <a:ext cx="1826416" cy="1005840"/>
            </p:xfrm>
            <a:graphic>
              <a:graphicData uri="http://schemas.openxmlformats.org/drawingml/2006/table">
                <a:tbl>
                  <a:tblPr/>
                  <a:tblGrid>
                    <a:gridCol w="1826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rate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for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reaching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b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</a:b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state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de-DE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oMath>
                          </a14:m>
                          <a:endParaRPr kumimoji="0" lang="de-DE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1" name="Group 260">
                <a:extLst>
                  <a:ext uri="{FF2B5EF4-FFF2-40B4-BE49-F238E27FC236}">
                    <a16:creationId xmlns:a16="http://schemas.microsoft.com/office/drawing/2014/main" id="{27AB5044-3CB7-4B5D-808D-2796948628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72330" y="3154657"/>
              <a:ext cx="1826416" cy="1005840"/>
            </p:xfrm>
            <a:graphic>
              <a:graphicData uri="http://schemas.openxmlformats.org/drawingml/2006/table">
                <a:tbl>
                  <a:tblPr/>
                  <a:tblGrid>
                    <a:gridCol w="1826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8"/>
                          <a:stretch>
                            <a:fillRect l="-3333" t="-2410" b="-10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02" name="Group 142">
            <a:extLst>
              <a:ext uri="{FF2B5EF4-FFF2-40B4-BE49-F238E27FC236}">
                <a16:creationId xmlns:a16="http://schemas.microsoft.com/office/drawing/2014/main" id="{7F1F9804-9073-44BF-AF1A-73C9BA915054}"/>
              </a:ext>
            </a:extLst>
          </p:cNvPr>
          <p:cNvGraphicFramePr>
            <a:graphicFrameLocks noGrp="1"/>
          </p:cNvGraphicFramePr>
          <p:nvPr/>
        </p:nvGraphicFramePr>
        <p:xfrm>
          <a:off x="2852932" y="3527720"/>
          <a:ext cx="303212" cy="396240"/>
        </p:xfrm>
        <a:graphic>
          <a:graphicData uri="http://schemas.openxmlformats.org/drawingml/2006/table">
            <a:tbl>
              <a:tblPr/>
              <a:tblGrid>
                <a:gridCol w="303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0" lang="de-DE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3" name="AutoShape 138">
            <a:extLst>
              <a:ext uri="{FF2B5EF4-FFF2-40B4-BE49-F238E27FC236}">
                <a16:creationId xmlns:a16="http://schemas.microsoft.com/office/drawing/2014/main" id="{D1430465-DC0D-4C5C-AD29-E4895754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418" y="2699045"/>
            <a:ext cx="204787" cy="334962"/>
          </a:xfrm>
          <a:prstGeom prst="upArrow">
            <a:avLst>
              <a:gd name="adj1" fmla="val 50000"/>
              <a:gd name="adj2" fmla="val 40892"/>
            </a:avLst>
          </a:prstGeom>
          <a:solidFill>
            <a:srgbClr val="6666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4" name="AutoShape 139">
            <a:extLst>
              <a:ext uri="{FF2B5EF4-FFF2-40B4-BE49-F238E27FC236}">
                <a16:creationId xmlns:a16="http://schemas.microsoft.com/office/drawing/2014/main" id="{D03775FA-3EB7-4C7E-9D47-7E483D93A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279" y="2695870"/>
            <a:ext cx="204788" cy="334962"/>
          </a:xfrm>
          <a:prstGeom prst="upArrow">
            <a:avLst>
              <a:gd name="adj1" fmla="val 50000"/>
              <a:gd name="adj2" fmla="val 40891"/>
            </a:avLst>
          </a:prstGeom>
          <a:solidFill>
            <a:srgbClr val="FF5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396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68E0B04-0B99-44E7-81EB-9C616327BD65}"/>
              </a:ext>
            </a:extLst>
          </p:cNvPr>
          <p:cNvGrpSpPr/>
          <p:nvPr/>
        </p:nvGrpSpPr>
        <p:grpSpPr>
          <a:xfrm>
            <a:off x="838200" y="2209800"/>
            <a:ext cx="4398962" cy="1363346"/>
            <a:chOff x="355160" y="2864903"/>
            <a:chExt cx="4398962" cy="1363346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D56D602B-2762-4183-A369-FC5017665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60" y="3520224"/>
              <a:ext cx="1388868" cy="682625"/>
            </a:xfrm>
            <a:prstGeom prst="rect">
              <a:avLst/>
            </a:prstGeom>
            <a:solidFill>
              <a:srgbClr val="FFCCCC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9D62F750-2620-4E08-8948-84AB5D7AC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961" y="3545624"/>
              <a:ext cx="1388868" cy="682625"/>
            </a:xfrm>
            <a:prstGeom prst="rect">
              <a:avLst/>
            </a:prstGeom>
            <a:solidFill>
              <a:srgbClr val="CCECFF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graphicFrame>
          <p:nvGraphicFramePr>
            <p:cNvPr id="4" name="Object 4">
              <a:extLst>
                <a:ext uri="{FF2B5EF4-FFF2-40B4-BE49-F238E27FC236}">
                  <a16:creationId xmlns:a16="http://schemas.microsoft.com/office/drawing/2014/main" id="{C283AB50-6BEF-4D1A-9389-2B11590449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5064830"/>
                </p:ext>
              </p:extLst>
            </p:nvPr>
          </p:nvGraphicFramePr>
          <p:xfrm>
            <a:off x="431360" y="2864903"/>
            <a:ext cx="4322762" cy="1360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59" name="Equation" r:id="rId5" imgW="2743200" imgH="863280" progId="Equation.DSMT4">
                    <p:embed/>
                  </p:oleObj>
                </mc:Choice>
                <mc:Fallback>
                  <p:oleObj name="Equation" r:id="rId5" imgW="2743200" imgH="863280" progId="Equation.DSMT4">
                    <p:embed/>
                    <p:pic>
                      <p:nvPicPr>
                        <p:cNvPr id="4" name="Object 4">
                          <a:extLst>
                            <a:ext uri="{FF2B5EF4-FFF2-40B4-BE49-F238E27FC236}">
                              <a16:creationId xmlns:a16="http://schemas.microsoft.com/office/drawing/2014/main" id="{C283AB50-6BEF-4D1A-9389-2B11590449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360" y="2864903"/>
                          <a:ext cx="4322762" cy="13604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3ECA13C6-360C-456F-8EB3-1673A76D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Linear Dependency of State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B7684B-9462-4B04-932C-6AC62F0B3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Consider a finite state space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noProof="0">
                        <a:latin typeface="Cambria Math" panose="02040503050406030204" pitchFamily="18" charset="0"/>
                      </a:rPr>
                      <m:t>0,1,2,…,</m:t>
                    </m:r>
                    <m:r>
                      <a:rPr lang="en-US" noProof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noProof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Stationary system of equations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 + 2) </m:t>
                    </m:r>
                  </m:oMath>
                </a14:m>
                <a:r>
                  <a:rPr lang="en-US" noProof="0" dirty="0"/>
                  <a:t>equations for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 + 1) </m:t>
                    </m:r>
                  </m:oMath>
                </a14:m>
                <a:r>
                  <a:rPr lang="en-US" noProof="0" dirty="0"/>
                  <a:t>unknowns (state probabilities)</a:t>
                </a:r>
              </a:p>
              <a:p>
                <a:pPr lvl="1"/>
                <a:r>
                  <a:rPr lang="en-US" noProof="0" dirty="0"/>
                  <a:t>Any arbitrarily chosen equation can be omitted due to linear dependency to solve the equation system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B7684B-9462-4B04-932C-6AC62F0B3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3468581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7CD89-EF7D-4355-9E62-47B86AD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Macro States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99308-F449-43FE-94FD-FD13DB9A7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715000"/>
          </a:xfrm>
        </p:spPr>
        <p:txBody>
          <a:bodyPr>
            <a:normAutofit/>
          </a:bodyPr>
          <a:lstStyle/>
          <a:p>
            <a:r>
              <a:rPr lang="en-US" noProof="0" dirty="0"/>
              <a:t>Single state that cannot be further decomposed is also called a </a:t>
            </a:r>
            <a:r>
              <a:rPr lang="en-US" b="1" noProof="0" dirty="0">
                <a:solidFill>
                  <a:schemeClr val="accent5"/>
                </a:solidFill>
              </a:rPr>
              <a:t>micro state</a:t>
            </a:r>
          </a:p>
          <a:p>
            <a:r>
              <a:rPr lang="en-US" noProof="0" dirty="0"/>
              <a:t>Combination of any set of micro states leads to a</a:t>
            </a:r>
            <a:r>
              <a:rPr lang="en-US" b="1" noProof="0" dirty="0">
                <a:solidFill>
                  <a:schemeClr val="accent5"/>
                </a:solidFill>
              </a:rPr>
              <a:t> macro state</a:t>
            </a:r>
          </a:p>
          <a:p>
            <a:endParaRPr lang="en-US" b="1" noProof="0" dirty="0">
              <a:solidFill>
                <a:schemeClr val="accent5"/>
              </a:solidFill>
            </a:endParaRPr>
          </a:p>
          <a:p>
            <a:r>
              <a:rPr lang="en-US" noProof="0" dirty="0"/>
              <a:t>Example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Appropriate choice of macro states often </a:t>
            </a:r>
            <a:br>
              <a:rPr lang="en-US" noProof="0" dirty="0"/>
            </a:br>
            <a:r>
              <a:rPr lang="en-US" noProof="0" dirty="0"/>
              <a:t>provides simpler system of equations </a:t>
            </a:r>
            <a:br>
              <a:rPr lang="en-US" noProof="0" dirty="0"/>
            </a:br>
            <a:r>
              <a:rPr lang="en-US" noProof="0" dirty="0"/>
              <a:t>for computing the (micro) state probabilities</a:t>
            </a:r>
          </a:p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5BA33B-FB9D-425E-A803-DBD2A5BDB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514C6D-139A-4FD1-91D2-8160D9A7A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7" t="5870" r="8733"/>
          <a:stretch/>
        </p:blipFill>
        <p:spPr>
          <a:xfrm>
            <a:off x="5638800" y="1600200"/>
            <a:ext cx="6324600" cy="4114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1D78A7-7A91-403E-BBB8-D49BEC9A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438400"/>
            <a:ext cx="5931366" cy="17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97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7CD89-EF7D-4355-9E62-47B86AD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Global Equilibrium Equation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99308-F449-43FE-94FD-FD13DB9A7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State equation for an arbitrary macro state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Relates transition probability densities between a macro state and rest in the state space</a:t>
            </a:r>
          </a:p>
          <a:p>
            <a:r>
              <a:rPr lang="en-US" noProof="0" dirty="0"/>
              <a:t>Global equilibrium equations are also referred to as full or </a:t>
            </a:r>
            <a:r>
              <a:rPr lang="en-US" b="1" noProof="0" dirty="0">
                <a:solidFill>
                  <a:schemeClr val="accent5"/>
                </a:solidFill>
              </a:rPr>
              <a:t>global balance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5BA33B-FB9D-425E-A803-DBD2A5BDB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6F0AA0-4A25-4C31-8E0B-3BCFF403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6681831" cy="1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8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6324600" y="2172630"/>
            <a:ext cx="5715000" cy="175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Font typeface="Wingdings 3" pitchFamily="18" charset="2"/>
              <a:buNone/>
            </a:pPr>
            <a:r>
              <a:rPr lang="en-US" sz="1800" b="1" kern="0" noProof="0" dirty="0">
                <a:solidFill>
                  <a:schemeClr val="accent5"/>
                </a:solidFill>
              </a:rPr>
              <a:t>3 	Elementary Random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3.1 Stochastic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3.1.2 Markov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3.1.3 Elementary Processes in Performance Models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noProof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3.2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3.2.1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3.2.2 Analysis of Recurrence Time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noProof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3.3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3.3.1 Definition of a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3.3.2 Properties of the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3.3.3 Poisson Arrivals during Arbitrarily Distributed Interval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800" b="0" noProof="0" dirty="0"/>
              <a:t>	</a:t>
            </a:r>
            <a:endParaRPr lang="en-US" sz="16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1273098"/>
            <a:ext cx="5715000" cy="4746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3.4 Superposition of Independent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3.4.1 Superposition of Poisson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3.4.2 Palm-</a:t>
            </a:r>
            <a:r>
              <a:rPr lang="en-US" sz="1600" b="0" dirty="0" err="1"/>
              <a:t>Khintchine</a:t>
            </a:r>
            <a:r>
              <a:rPr lang="en-US" sz="1600" b="0" dirty="0"/>
              <a:t> Theorem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3.5 Markov State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3.5.1 Definition of Continuous-Time Markov Chain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3.5.2 Transition Behavior of Markovian State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3.5.3 State Equations and State Probabilities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3.5.4 Examples of Transition Probability Densities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3.5.5 Birth-and-Death Processes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Stationary State Equations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6C68E52-D1A3-4A70-A0A4-8BA61514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E9C1EA-543B-4567-B3BC-766B84CC5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1C0801-DD80-4006-B48A-7DFCB0EB002E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972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Stationary Macro State Equations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42AFCF04-306E-45A5-8B9F-3811E2369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E9C1EA-543B-4567-B3BC-766B84CC5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259D9BF-3092-4D99-A0B2-0636356C7F8C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585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1ABE1-FD99-44CB-9C4C-77E8212E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Summary: Stationary Equation System</a:t>
            </a:r>
          </a:p>
        </p:txBody>
      </p:sp>
      <p:sp>
        <p:nvSpPr>
          <p:cNvPr id="458" name="Inhaltsplatzhalter 457">
            <a:extLst>
              <a:ext uri="{FF2B5EF4-FFF2-40B4-BE49-F238E27FC236}">
                <a16:creationId xmlns:a16="http://schemas.microsoft.com/office/drawing/2014/main" id="{CED81FB4-7C2C-45E0-A064-129990E35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591199-979A-40C8-BBA5-051643B68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454" name="Textfeld 453">
            <a:extLst>
              <a:ext uri="{FF2B5EF4-FFF2-40B4-BE49-F238E27FC236}">
                <a16:creationId xmlns:a16="http://schemas.microsoft.com/office/drawing/2014/main" id="{F9F6FF3F-C82D-4984-8473-3417B104793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738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268288">
              <a:lnSpc>
                <a:spcPct val="80000"/>
              </a:lnSpc>
              <a:buNone/>
            </a:pPr>
            <a:r>
              <a:rPr lang="en-US" sz="3600" noProof="0" dirty="0"/>
              <a:t>Examples of Transition Probability Densities</a:t>
            </a:r>
          </a:p>
        </p:txBody>
      </p:sp>
    </p:spTree>
    <p:extLst>
      <p:ext uri="{BB962C8B-B14F-4D97-AF65-F5344CB8AC3E}">
        <p14:creationId xmlns:p14="http://schemas.microsoft.com/office/powerpoint/2010/main" val="2842636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Probability Densities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5262BE3-ED08-49D0-AFA9-B6B0948D0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the transition probability density of a Markov state process?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Example: M/M/n-0 </a:t>
            </a:r>
          </a:p>
          <a:p>
            <a:pPr lvl="1"/>
            <a:r>
              <a:rPr lang="en-US" noProof="0" dirty="0"/>
              <a:t>transition rates of a Poisson process?</a:t>
            </a:r>
          </a:p>
          <a:p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05F99A-8DAF-4321-BEA3-1AA3398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45060" name="Rectangle 6"/>
          <p:cNvSpPr>
            <a:spLocks noChangeArrowheads="1"/>
          </p:cNvSpPr>
          <p:nvPr/>
        </p:nvSpPr>
        <p:spPr bwMode="auto">
          <a:xfrm>
            <a:off x="1143001" y="22749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45061" name="Rectangle 10"/>
          <p:cNvSpPr>
            <a:spLocks noChangeArrowheads="1"/>
          </p:cNvSpPr>
          <p:nvPr/>
        </p:nvSpPr>
        <p:spPr bwMode="auto">
          <a:xfrm>
            <a:off x="5381625" y="2012950"/>
            <a:ext cx="1303338" cy="566738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2" name="Freeform 11"/>
          <p:cNvSpPr>
            <a:spLocks/>
          </p:cNvSpPr>
          <p:nvPr/>
        </p:nvSpPr>
        <p:spPr bwMode="auto">
          <a:xfrm>
            <a:off x="5375275" y="2008188"/>
            <a:ext cx="1309688" cy="571500"/>
          </a:xfrm>
          <a:custGeom>
            <a:avLst/>
            <a:gdLst>
              <a:gd name="T0" fmla="*/ 10080629 w 825"/>
              <a:gd name="T1" fmla="*/ 0 h 360"/>
              <a:gd name="T2" fmla="*/ 0 w 825"/>
              <a:gd name="T3" fmla="*/ 0 h 360"/>
              <a:gd name="T4" fmla="*/ 0 w 825"/>
              <a:gd name="T5" fmla="*/ 907256250 h 360"/>
              <a:gd name="T6" fmla="*/ 2079130494 w 825"/>
              <a:gd name="T7" fmla="*/ 907256250 h 360"/>
              <a:gd name="T8" fmla="*/ 2079130494 w 825"/>
              <a:gd name="T9" fmla="*/ 0 h 360"/>
              <a:gd name="T10" fmla="*/ 2071569228 w 825"/>
              <a:gd name="T11" fmla="*/ 0 h 360"/>
              <a:gd name="T12" fmla="*/ 10080629 w 825"/>
              <a:gd name="T13" fmla="*/ 0 h 360"/>
              <a:gd name="T14" fmla="*/ 10080629 w 825"/>
              <a:gd name="T15" fmla="*/ 15120938 h 360"/>
              <a:gd name="T16" fmla="*/ 2071569228 w 825"/>
              <a:gd name="T17" fmla="*/ 15120938 h 360"/>
              <a:gd name="T18" fmla="*/ 2061488600 w 825"/>
              <a:gd name="T19" fmla="*/ 7561263 h 360"/>
              <a:gd name="T20" fmla="*/ 2061488600 w 825"/>
              <a:gd name="T21" fmla="*/ 897175625 h 360"/>
              <a:gd name="T22" fmla="*/ 2071569228 w 825"/>
              <a:gd name="T23" fmla="*/ 889615950 h 360"/>
              <a:gd name="T24" fmla="*/ 10080629 w 825"/>
              <a:gd name="T25" fmla="*/ 889615950 h 360"/>
              <a:gd name="T26" fmla="*/ 17641894 w 825"/>
              <a:gd name="T27" fmla="*/ 897175625 h 360"/>
              <a:gd name="T28" fmla="*/ 17641894 w 825"/>
              <a:gd name="T29" fmla="*/ 7561263 h 360"/>
              <a:gd name="T30" fmla="*/ 10080629 w 825"/>
              <a:gd name="T31" fmla="*/ 15120938 h 360"/>
              <a:gd name="T32" fmla="*/ 10080629 w 825"/>
              <a:gd name="T33" fmla="*/ 0 h 36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25" h="360">
                <a:moveTo>
                  <a:pt x="4" y="0"/>
                </a:moveTo>
                <a:lnTo>
                  <a:pt x="0" y="0"/>
                </a:lnTo>
                <a:lnTo>
                  <a:pt x="0" y="360"/>
                </a:lnTo>
                <a:lnTo>
                  <a:pt x="825" y="360"/>
                </a:lnTo>
                <a:lnTo>
                  <a:pt x="825" y="0"/>
                </a:lnTo>
                <a:lnTo>
                  <a:pt x="822" y="0"/>
                </a:lnTo>
                <a:lnTo>
                  <a:pt x="4" y="0"/>
                </a:lnTo>
                <a:lnTo>
                  <a:pt x="4" y="6"/>
                </a:lnTo>
                <a:lnTo>
                  <a:pt x="822" y="6"/>
                </a:lnTo>
                <a:lnTo>
                  <a:pt x="818" y="3"/>
                </a:lnTo>
                <a:lnTo>
                  <a:pt x="818" y="356"/>
                </a:lnTo>
                <a:lnTo>
                  <a:pt x="822" y="353"/>
                </a:lnTo>
                <a:lnTo>
                  <a:pt x="4" y="353"/>
                </a:lnTo>
                <a:lnTo>
                  <a:pt x="7" y="356"/>
                </a:lnTo>
                <a:lnTo>
                  <a:pt x="7" y="3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3" name="Rectangle 12"/>
          <p:cNvSpPr>
            <a:spLocks noChangeArrowheads="1"/>
          </p:cNvSpPr>
          <p:nvPr/>
        </p:nvSpPr>
        <p:spPr bwMode="auto">
          <a:xfrm>
            <a:off x="5311775" y="2744788"/>
            <a:ext cx="147418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000" b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Markov</a:t>
            </a:r>
          </a:p>
          <a:p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</a:t>
            </a:r>
            <a:r>
              <a:rPr lang="de-DE" sz="2000" b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de-DE" sz="2000" b="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000" b="0" dirty="0">
                <a:solidFill>
                  <a:srgbClr val="000000"/>
                </a:solidFill>
                <a:latin typeface="Book Antiqua" pitchFamily="18" charset="0"/>
              </a:rPr>
              <a:t>X(t)</a:t>
            </a:r>
            <a:endParaRPr lang="de-DE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065" name="Rectangle 16"/>
          <p:cNvSpPr>
            <a:spLocks noChangeArrowheads="1"/>
          </p:cNvSpPr>
          <p:nvPr/>
        </p:nvSpPr>
        <p:spPr bwMode="auto">
          <a:xfrm>
            <a:off x="5692776" y="2162176"/>
            <a:ext cx="71974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endParaRPr lang="de-DE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066" name="Freeform 17"/>
          <p:cNvSpPr>
            <a:spLocks/>
          </p:cNvSpPr>
          <p:nvPr/>
        </p:nvSpPr>
        <p:spPr bwMode="auto">
          <a:xfrm>
            <a:off x="3986213" y="2263776"/>
            <a:ext cx="1104900" cy="11113"/>
          </a:xfrm>
          <a:custGeom>
            <a:avLst/>
            <a:gdLst>
              <a:gd name="T0" fmla="*/ 7561263 w 696"/>
              <a:gd name="T1" fmla="*/ 0 h 7"/>
              <a:gd name="T2" fmla="*/ 0 w 696"/>
              <a:gd name="T3" fmla="*/ 0 h 7"/>
              <a:gd name="T4" fmla="*/ 0 w 696"/>
              <a:gd name="T5" fmla="*/ 17642681 h 7"/>
              <a:gd name="T6" fmla="*/ 1754028750 w 696"/>
              <a:gd name="T7" fmla="*/ 17642681 h 7"/>
              <a:gd name="T8" fmla="*/ 1754028750 w 696"/>
              <a:gd name="T9" fmla="*/ 0 h 7"/>
              <a:gd name="T10" fmla="*/ 1746469075 w 696"/>
              <a:gd name="T11" fmla="*/ 0 h 7"/>
              <a:gd name="T12" fmla="*/ 7561263 w 696"/>
              <a:gd name="T13" fmla="*/ 0 h 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96" h="7">
                <a:moveTo>
                  <a:pt x="3" y="0"/>
                </a:moveTo>
                <a:lnTo>
                  <a:pt x="0" y="0"/>
                </a:lnTo>
                <a:lnTo>
                  <a:pt x="0" y="7"/>
                </a:lnTo>
                <a:lnTo>
                  <a:pt x="696" y="7"/>
                </a:lnTo>
                <a:lnTo>
                  <a:pt x="696" y="0"/>
                </a:lnTo>
                <a:lnTo>
                  <a:pt x="693" y="0"/>
                </a:ln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7" name="Freeform 18"/>
          <p:cNvSpPr>
            <a:spLocks/>
          </p:cNvSpPr>
          <p:nvPr/>
        </p:nvSpPr>
        <p:spPr bwMode="auto">
          <a:xfrm>
            <a:off x="6748464" y="2263776"/>
            <a:ext cx="896937" cy="11113"/>
          </a:xfrm>
          <a:custGeom>
            <a:avLst/>
            <a:gdLst>
              <a:gd name="T0" fmla="*/ 10080619 w 565"/>
              <a:gd name="T1" fmla="*/ 0 h 7"/>
              <a:gd name="T2" fmla="*/ 0 w 565"/>
              <a:gd name="T3" fmla="*/ 0 h 7"/>
              <a:gd name="T4" fmla="*/ 0 w 565"/>
              <a:gd name="T5" fmla="*/ 17642681 h 7"/>
              <a:gd name="T6" fmla="*/ 1423886694 w 565"/>
              <a:gd name="T7" fmla="*/ 17642681 h 7"/>
              <a:gd name="T8" fmla="*/ 1423886694 w 565"/>
              <a:gd name="T9" fmla="*/ 0 h 7"/>
              <a:gd name="T10" fmla="*/ 1416327023 w 565"/>
              <a:gd name="T11" fmla="*/ 0 h 7"/>
              <a:gd name="T12" fmla="*/ 10080619 w 565"/>
              <a:gd name="T13" fmla="*/ 0 h 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5" h="7">
                <a:moveTo>
                  <a:pt x="4" y="0"/>
                </a:moveTo>
                <a:lnTo>
                  <a:pt x="0" y="0"/>
                </a:lnTo>
                <a:lnTo>
                  <a:pt x="0" y="7"/>
                </a:lnTo>
                <a:lnTo>
                  <a:pt x="565" y="7"/>
                </a:lnTo>
                <a:lnTo>
                  <a:pt x="565" y="0"/>
                </a:lnTo>
                <a:lnTo>
                  <a:pt x="562" y="0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8" name="Freeform 19"/>
          <p:cNvSpPr>
            <a:spLocks/>
          </p:cNvSpPr>
          <p:nvPr/>
        </p:nvSpPr>
        <p:spPr bwMode="auto">
          <a:xfrm>
            <a:off x="5026026" y="2189164"/>
            <a:ext cx="295275" cy="128587"/>
          </a:xfrm>
          <a:custGeom>
            <a:avLst/>
            <a:gdLst>
              <a:gd name="T0" fmla="*/ 0 w 186"/>
              <a:gd name="T1" fmla="*/ 0 h 81"/>
              <a:gd name="T2" fmla="*/ 468749063 w 186"/>
              <a:gd name="T3" fmla="*/ 100805858 h 81"/>
              <a:gd name="T4" fmla="*/ 0 w 186"/>
              <a:gd name="T5" fmla="*/ 204131069 h 81"/>
              <a:gd name="T6" fmla="*/ 0 w 186"/>
              <a:gd name="T7" fmla="*/ 0 h 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6" h="81">
                <a:moveTo>
                  <a:pt x="0" y="0"/>
                </a:moveTo>
                <a:lnTo>
                  <a:pt x="186" y="40"/>
                </a:lnTo>
                <a:lnTo>
                  <a:pt x="0" y="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9" name="Freeform 20"/>
          <p:cNvSpPr>
            <a:spLocks/>
          </p:cNvSpPr>
          <p:nvPr/>
        </p:nvSpPr>
        <p:spPr bwMode="auto">
          <a:xfrm>
            <a:off x="7586664" y="2193925"/>
            <a:ext cx="295275" cy="134938"/>
          </a:xfrm>
          <a:custGeom>
            <a:avLst/>
            <a:gdLst>
              <a:gd name="T0" fmla="*/ 0 w 186"/>
              <a:gd name="T1" fmla="*/ 0 h 85"/>
              <a:gd name="T2" fmla="*/ 468749063 w 186"/>
              <a:gd name="T3" fmla="*/ 103327583 h 85"/>
              <a:gd name="T4" fmla="*/ 0 w 186"/>
              <a:gd name="T5" fmla="*/ 214214869 h 85"/>
              <a:gd name="T6" fmla="*/ 0 w 186"/>
              <a:gd name="T7" fmla="*/ 0 h 8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6" h="85">
                <a:moveTo>
                  <a:pt x="0" y="0"/>
                </a:moveTo>
                <a:lnTo>
                  <a:pt x="186" y="41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70" name="Rectangle 21"/>
          <p:cNvSpPr>
            <a:spLocks noChangeArrowheads="1"/>
          </p:cNvSpPr>
          <p:nvPr/>
        </p:nvSpPr>
        <p:spPr bwMode="auto">
          <a:xfrm>
            <a:off x="2849563" y="2408239"/>
            <a:ext cx="161262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arrival</a:t>
            </a:r>
            <a:r>
              <a:rPr lang="de-DE" sz="2000" b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de-DE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424126"/>
              </p:ext>
            </p:extLst>
          </p:nvPr>
        </p:nvGraphicFramePr>
        <p:xfrm>
          <a:off x="5562600" y="4249423"/>
          <a:ext cx="13604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" name="Equation" r:id="rId5" imgW="736600" imgH="203200" progId="">
                  <p:embed/>
                </p:oleObj>
              </mc:Choice>
              <mc:Fallback>
                <p:oleObj name="Equation" r:id="rId5" imgW="736600" imgH="203200" progId="">
                  <p:embed/>
                  <p:pic>
                    <p:nvPicPr>
                      <p:cNvPr id="1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249423"/>
                        <a:ext cx="1360488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266F849A-A15B-4284-B64C-8B8AF6651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4692512"/>
            <a:ext cx="7772400" cy="139396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1006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Probability Density of Poisson Arrival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Inhaltsplatzhalter 13">
                <a:extLst>
                  <a:ext uri="{FF2B5EF4-FFF2-40B4-BE49-F238E27FC236}">
                    <a16:creationId xmlns:a16="http://schemas.microsoft.com/office/drawing/2014/main" id="{12AED5BC-A43A-4B7C-B26F-3053A4DD8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Transition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 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noProof="0" dirty="0"/>
                  <a:t>:  arriving customer is accepted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14" name="Inhaltsplatzhalter 13">
                <a:extLst>
                  <a:ext uri="{FF2B5EF4-FFF2-40B4-BE49-F238E27FC236}">
                    <a16:creationId xmlns:a16="http://schemas.microsoft.com/office/drawing/2014/main" id="{12AED5BC-A43A-4B7C-B26F-3053A4DD8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CA0AAA-E74C-46A1-93D2-156B06A5C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1153870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308" name="Grafik 307">
            <a:extLst>
              <a:ext uri="{FF2B5EF4-FFF2-40B4-BE49-F238E27FC236}">
                <a16:creationId xmlns:a16="http://schemas.microsoft.com/office/drawing/2014/main" id="{416069B0-507A-48FE-B206-2CC7682B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38200"/>
            <a:ext cx="7924800" cy="281995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51C4A45-1D99-42D7-B354-BB8A8746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267200"/>
            <a:ext cx="6509857" cy="152679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2D7EE77-8AF2-4430-909F-A18F7574E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914400"/>
            <a:ext cx="2986481" cy="679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234C9C8-55EE-4F8F-861A-0244D0F70DA8}"/>
                  </a:ext>
                </a:extLst>
              </p:cNvPr>
              <p:cNvSpPr txBox="1"/>
              <p:nvPr/>
            </p:nvSpPr>
            <p:spPr>
              <a:xfrm>
                <a:off x="7271857" y="4425466"/>
                <a:ext cx="525780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+1|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234C9C8-55EE-4F8F-861A-0244D0F70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57" y="4425466"/>
                <a:ext cx="5257800" cy="413511"/>
              </a:xfrm>
              <a:prstGeom prst="rect">
                <a:avLst/>
              </a:prstGeom>
              <a:blipFill>
                <a:blip r:embed="rId8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8449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578A6A-44CE-44C6-AB76-C44128E93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5614" r="6493"/>
          <a:stretch/>
        </p:blipFill>
        <p:spPr>
          <a:xfrm>
            <a:off x="5516576" y="914400"/>
            <a:ext cx="6675424" cy="48616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10B5F4-BE3A-4F24-A2FA-7D2FFF63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Probability Density for Exponential Service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9AD8C85-0447-463B-9E87-99EB21B770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noProof="0" dirty="0"/>
                  <a:t> servers with exponential service times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Interval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noProof="0" dirty="0"/>
                  <a:t> until next service termination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Transition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9AD8C85-0447-463B-9E87-99EB21B77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C18C6-B113-4D3C-9DC3-85FC49EC1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1C4231-7DF4-43B6-B181-2C83E829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20" y="1234580"/>
            <a:ext cx="3120705" cy="7466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6CE5450-7FCD-45A6-A8F9-8BA9E365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11" y="2362200"/>
            <a:ext cx="2650921" cy="1023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376D1FC-AFDD-488E-90D4-D70EA5FF1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11" y="3276600"/>
            <a:ext cx="4563611" cy="8724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BCF317-F556-4BEE-A350-923A9A372C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64" t="12754"/>
          <a:stretch/>
        </p:blipFill>
        <p:spPr>
          <a:xfrm>
            <a:off x="990600" y="4541802"/>
            <a:ext cx="6372837" cy="15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62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268288">
              <a:lnSpc>
                <a:spcPct val="80000"/>
              </a:lnSpc>
              <a:buNone/>
            </a:pPr>
            <a:r>
              <a:rPr lang="en-US" sz="3600" noProof="0" dirty="0"/>
              <a:t>Birth-and-Death Processes</a:t>
            </a:r>
          </a:p>
        </p:txBody>
      </p:sp>
    </p:spTree>
    <p:extLst>
      <p:ext uri="{BB962C8B-B14F-4D97-AF65-F5344CB8AC3E}">
        <p14:creationId xmlns:p14="http://schemas.microsoft.com/office/powerpoint/2010/main" val="3577254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Birth-and-Death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14400"/>
                <a:ext cx="106680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Markov processes in which only transitions between neighboring states occur</a:t>
                </a:r>
              </a:p>
              <a:p>
                <a:r>
                  <a:rPr lang="en-US" noProof="0" dirty="0"/>
                  <a:t>State transition diagram of a finite-state, one-dimensional BD process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Pure birth process: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equilibrium: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)=1 ,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2400" noProof="0" dirty="0"/>
                  <a:t> </a:t>
                </a:r>
                <a:r>
                  <a:rPr lang="en-US" noProof="0" dirty="0"/>
                  <a:t>otherwise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686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562600"/>
              </a:xfrm>
              <a:blipFill>
                <a:blip r:embed="rId4"/>
                <a:stretch>
                  <a:fillRect l="-229" t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E967658-41BE-48F0-BBFE-8CDF6D6B7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1143001" y="276552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1143001" y="312271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8620" name="Rectangle 12"/>
          <p:cNvSpPr>
            <a:spLocks noChangeArrowheads="1"/>
          </p:cNvSpPr>
          <p:nvPr/>
        </p:nvSpPr>
        <p:spPr bwMode="auto">
          <a:xfrm>
            <a:off x="1143001" y="29750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91" name="Grafik 90">
            <a:extLst>
              <a:ext uri="{FF2B5EF4-FFF2-40B4-BE49-F238E27FC236}">
                <a16:creationId xmlns:a16="http://schemas.microsoft.com/office/drawing/2014/main" id="{7A1C8B56-0215-48E1-9825-6F5C4D549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49" b="13929"/>
          <a:stretch/>
        </p:blipFill>
        <p:spPr>
          <a:xfrm>
            <a:off x="685800" y="1804988"/>
            <a:ext cx="9127222" cy="10653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7899C5-47A1-47B9-B997-2A526D5D7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34" y="2919414"/>
            <a:ext cx="6415168" cy="1322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BD0B014-7DB2-40FC-8454-0E032C6628B0}"/>
                  </a:ext>
                </a:extLst>
              </p:cNvPr>
              <p:cNvSpPr txBox="1"/>
              <p:nvPr/>
            </p:nvSpPr>
            <p:spPr>
              <a:xfrm>
                <a:off x="6248400" y="4572000"/>
                <a:ext cx="5791200" cy="843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buFont typeface="Wingdings 3" pitchFamily="18" charset="2"/>
                  <a:buChar char="u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Pure death process: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cs typeface="Segoe UI" pitchFamily="34" charset="0"/>
                  </a:rPr>
                  <a:t>equilibrium: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(0)=1 , 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cs typeface="Segoe UI" pitchFamily="34" charset="0"/>
                  </a:rPr>
                  <a:t>otherwise</a:t>
                </a:r>
              </a:p>
            </p:txBody>
          </p:sp>
        </mc:Choice>
        <mc:Fallback xmlns="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BD0B014-7DB2-40FC-8454-0E032C662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572000"/>
                <a:ext cx="5791200" cy="843308"/>
              </a:xfrm>
              <a:prstGeom prst="rect">
                <a:avLst/>
              </a:prstGeom>
              <a:blipFill>
                <a:blip r:embed="rId7"/>
                <a:stretch>
                  <a:fillRect l="-421" t="-2899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6885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DD776-2A32-4BAA-9BD7-55870FB4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No BD Process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6BA98093-9A1B-45C3-AC95-11CF47AB7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9C8630-ECA2-43D7-8FC8-BE9704B19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DEE836-D017-4B2C-A66D-0C3C44E91DC7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0049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268288">
              <a:lnSpc>
                <a:spcPct val="80000"/>
              </a:lnSpc>
              <a:buNone/>
            </a:pPr>
            <a:r>
              <a:rPr lang="en-US" sz="3600" noProof="0" dirty="0"/>
              <a:t>Definition of Continuous-Time Markov Chain</a:t>
            </a:r>
          </a:p>
        </p:txBody>
      </p:sp>
    </p:spTree>
    <p:extLst>
      <p:ext uri="{BB962C8B-B14F-4D97-AF65-F5344CB8AC3E}">
        <p14:creationId xmlns:p14="http://schemas.microsoft.com/office/powerpoint/2010/main" val="596626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Non-stationary Birth-and-Death Processes</a:t>
            </a:r>
          </a:p>
        </p:txBody>
      </p:sp>
      <p:sp>
        <p:nvSpPr>
          <p:cNvPr id="7271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Transient (time-dependent) state probabilities of the BD process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Solution of this differential equation system with the initial conditions 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Example: Poisson Process as pure birth process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4C4CE88-7E72-4CCF-B286-BB47FBD0A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727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928555"/>
              </p:ext>
            </p:extLst>
          </p:nvPr>
        </p:nvGraphicFramePr>
        <p:xfrm>
          <a:off x="1230313" y="1429230"/>
          <a:ext cx="1916112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0" name="Formel" r:id="rId5" imgW="1167893" imgH="215806" progId="Equation.3">
                  <p:embed/>
                </p:oleObj>
              </mc:Choice>
              <mc:Fallback>
                <p:oleObj name="Formel" r:id="rId5" imgW="1167893" imgH="215806" progId="Equation.3">
                  <p:embed/>
                  <p:pic>
                    <p:nvPicPr>
                      <p:cNvPr id="727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1429230"/>
                        <a:ext cx="1916112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2" name="AutoShape 8"/>
          <p:cNvSpPr>
            <a:spLocks/>
          </p:cNvSpPr>
          <p:nvPr/>
        </p:nvSpPr>
        <p:spPr bwMode="auto">
          <a:xfrm>
            <a:off x="1212850" y="1976917"/>
            <a:ext cx="230188" cy="2085975"/>
          </a:xfrm>
          <a:prstGeom prst="leftBrace">
            <a:avLst>
              <a:gd name="adj1" fmla="val 7551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713" name="AutoShape 9"/>
          <p:cNvSpPr>
            <a:spLocks noChangeArrowheads="1"/>
          </p:cNvSpPr>
          <p:nvPr/>
        </p:nvSpPr>
        <p:spPr bwMode="auto">
          <a:xfrm>
            <a:off x="515938" y="2896079"/>
            <a:ext cx="442912" cy="303212"/>
          </a:xfrm>
          <a:prstGeom prst="rightArrow">
            <a:avLst>
              <a:gd name="adj1" fmla="val 50000"/>
              <a:gd name="adj2" fmla="val 36518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727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349481"/>
              </p:ext>
            </p:extLst>
          </p:nvPr>
        </p:nvGraphicFramePr>
        <p:xfrm>
          <a:off x="1600200" y="2038829"/>
          <a:ext cx="322103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1" name="Equation" r:id="rId7" imgW="1892300" imgH="342900" progId="">
                  <p:embed/>
                </p:oleObj>
              </mc:Choice>
              <mc:Fallback>
                <p:oleObj name="Equation" r:id="rId7" imgW="1892300" imgH="342900" progId="">
                  <p:embed/>
                  <p:pic>
                    <p:nvPicPr>
                      <p:cNvPr id="727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38829"/>
                        <a:ext cx="3221038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727669"/>
              </p:ext>
            </p:extLst>
          </p:nvPr>
        </p:nvGraphicFramePr>
        <p:xfrm>
          <a:off x="1573213" y="2732567"/>
          <a:ext cx="66548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2" name="Equation" r:id="rId9" imgW="3911600" imgH="342900" progId="">
                  <p:embed/>
                </p:oleObj>
              </mc:Choice>
              <mc:Fallback>
                <p:oleObj name="Equation" r:id="rId9" imgW="3911600" imgH="342900" progId="">
                  <p:embed/>
                  <p:pic>
                    <p:nvPicPr>
                      <p:cNvPr id="7271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2732567"/>
                        <a:ext cx="6654800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075525"/>
              </p:ext>
            </p:extLst>
          </p:nvPr>
        </p:nvGraphicFramePr>
        <p:xfrm>
          <a:off x="1619250" y="3356454"/>
          <a:ext cx="38862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3" name="Equation" r:id="rId11" imgW="2286000" imgH="342900" progId="">
                  <p:embed/>
                </p:oleObj>
              </mc:Choice>
              <mc:Fallback>
                <p:oleObj name="Equation" r:id="rId11" imgW="2286000" imgH="342900" progId="">
                  <p:embed/>
                  <p:pic>
                    <p:nvPicPr>
                      <p:cNvPr id="727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356454"/>
                        <a:ext cx="38862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Grafik 19">
            <a:extLst>
              <a:ext uri="{FF2B5EF4-FFF2-40B4-BE49-F238E27FC236}">
                <a16:creationId xmlns:a16="http://schemas.microsoft.com/office/drawing/2014/main" id="{A1FDB37B-FCCF-42EF-A03C-0A2332EBB3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0949" b="13929"/>
          <a:stretch/>
        </p:blipFill>
        <p:spPr>
          <a:xfrm>
            <a:off x="5238569" y="1369800"/>
            <a:ext cx="6945997" cy="8107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06FD62-7B8A-4087-88F6-08D951B3D66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167"/>
          <a:stretch/>
        </p:blipFill>
        <p:spPr>
          <a:xfrm>
            <a:off x="8735728" y="4062892"/>
            <a:ext cx="2743200" cy="62078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1E9354E-2F3D-4A0E-AAB6-697851FD77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729" y="4567902"/>
            <a:ext cx="4228051" cy="62917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429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2" grpId="0" animBg="1"/>
      <p:bldP spid="727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9EA39-2D84-40BA-88CD-53FD0BFD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Poisson Process as Pure Birth Process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F2AEB332-07DF-4F96-9649-38E784EF0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E4E4E-5285-402E-96E1-DD361DCA0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406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Stationary Birth-and-Death Processes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47839BF-05B7-4867-B7F1-DEB60C253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Equation system for the micro states of the state space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21A311-5A1E-4175-8D8B-62E7FF1D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757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12104"/>
              </p:ext>
            </p:extLst>
          </p:nvPr>
        </p:nvGraphicFramePr>
        <p:xfrm>
          <a:off x="898272" y="2870199"/>
          <a:ext cx="6733525" cy="1161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2" name="Equation" r:id="rId5" imgW="3441700" imgH="596900" progId="">
                  <p:embed/>
                </p:oleObj>
              </mc:Choice>
              <mc:Fallback>
                <p:oleObj name="Equation" r:id="rId5" imgW="3441700" imgH="596900" progId="">
                  <p:embed/>
                  <p:pic>
                    <p:nvPicPr>
                      <p:cNvPr id="757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272" y="2870199"/>
                        <a:ext cx="6733525" cy="116159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910516"/>
              </p:ext>
            </p:extLst>
          </p:nvPr>
        </p:nvGraphicFramePr>
        <p:xfrm>
          <a:off x="7760761" y="3079710"/>
          <a:ext cx="3209925" cy="914326"/>
        </p:xfrm>
        <a:graphic>
          <a:graphicData uri="http://schemas.openxmlformats.org/drawingml/2006/table">
            <a:tbl>
              <a:tblPr/>
              <a:tblGrid>
                <a:gridCol w="320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because of linear dependency, one of these equations can be omitted</a:t>
                      </a:r>
                      <a:endParaRPr kumimoji="0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45683" marB="45683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78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23468"/>
              </p:ext>
            </p:extLst>
          </p:nvPr>
        </p:nvGraphicFramePr>
        <p:xfrm>
          <a:off x="2590800" y="4199060"/>
          <a:ext cx="1295400" cy="780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3" name="Equation" r:id="rId7" imgW="647419" imgH="393529" progId="">
                  <p:embed/>
                </p:oleObj>
              </mc:Choice>
              <mc:Fallback>
                <p:oleObj name="Equation" r:id="rId7" imgW="647419" imgH="393529" progId="">
                  <p:embed/>
                  <p:pic>
                    <p:nvPicPr>
                      <p:cNvPr id="757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99060"/>
                        <a:ext cx="1295400" cy="7802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" name="Grafik 89">
            <a:extLst>
              <a:ext uri="{FF2B5EF4-FFF2-40B4-BE49-F238E27FC236}">
                <a16:creationId xmlns:a16="http://schemas.microsoft.com/office/drawing/2014/main" id="{A236DB94-C697-41A5-BF45-B1FD34121F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949" b="13929"/>
          <a:stretch/>
        </p:blipFill>
        <p:spPr>
          <a:xfrm>
            <a:off x="685800" y="1510848"/>
            <a:ext cx="8762999" cy="1022801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3623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Macro State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2971800"/>
                <a:ext cx="10668000" cy="3048000"/>
              </a:xfrm>
            </p:spPr>
            <p:txBody>
              <a:bodyPr/>
              <a:lstStyle/>
              <a:p>
                <a:r>
                  <a:rPr lang="en-US" noProof="0" dirty="0"/>
                  <a:t>State equation for macro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Normalization yields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971800"/>
                <a:ext cx="10668000" cy="3048000"/>
              </a:xfrm>
              <a:blipFill>
                <a:blip r:embed="rId5"/>
                <a:stretch>
                  <a:fillRect l="-229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6142EE-F4BF-47FA-9601-F1302D5EB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798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841899"/>
              </p:ext>
            </p:extLst>
          </p:nvPr>
        </p:nvGraphicFramePr>
        <p:xfrm>
          <a:off x="838200" y="3494455"/>
          <a:ext cx="3580619" cy="34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6" name="Equation" r:id="rId6" imgW="1917700" imgH="190500" progId="">
                  <p:embed/>
                </p:oleObj>
              </mc:Choice>
              <mc:Fallback>
                <p:oleObj name="Equation" r:id="rId6" imgW="1917700" imgH="190500" progId="">
                  <p:embed/>
                  <p:pic>
                    <p:nvPicPr>
                      <p:cNvPr id="798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494455"/>
                        <a:ext cx="3580619" cy="3499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1143001" y="25655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1143001" y="25655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1143001" y="25559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1143001" y="31798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798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276461"/>
              </p:ext>
            </p:extLst>
          </p:nvPr>
        </p:nvGraphicFramePr>
        <p:xfrm>
          <a:off x="762001" y="3896950"/>
          <a:ext cx="1447800" cy="775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7" name="Equation" r:id="rId8" imgW="774364" imgH="418918" progId="">
                  <p:embed/>
                </p:oleObj>
              </mc:Choice>
              <mc:Fallback>
                <p:oleObj name="Equation" r:id="rId8" imgW="774364" imgH="418918" progId="">
                  <p:embed/>
                  <p:pic>
                    <p:nvPicPr>
                      <p:cNvPr id="7988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3896950"/>
                        <a:ext cx="1447800" cy="7757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" name="Grafik 91">
            <a:extLst>
              <a:ext uri="{FF2B5EF4-FFF2-40B4-BE49-F238E27FC236}">
                <a16:creationId xmlns:a16="http://schemas.microsoft.com/office/drawing/2014/main" id="{E652D457-C3E8-41D0-95D8-C6D55CBE1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796869"/>
            <a:ext cx="8077200" cy="1656117"/>
          </a:xfrm>
          <a:prstGeom prst="rect">
            <a:avLst/>
          </a:prstGeom>
        </p:spPr>
      </p:pic>
      <p:sp>
        <p:nvSpPr>
          <p:cNvPr id="97" name="AutoShape 10">
            <a:extLst>
              <a:ext uri="{FF2B5EF4-FFF2-40B4-BE49-F238E27FC236}">
                <a16:creationId xmlns:a16="http://schemas.microsoft.com/office/drawing/2014/main" id="{A0113794-80F4-42BC-BD47-C55A30CB8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259" y="3655467"/>
            <a:ext cx="439738" cy="303212"/>
          </a:xfrm>
          <a:prstGeom prst="rightArrow">
            <a:avLst>
              <a:gd name="adj1" fmla="val 50000"/>
              <a:gd name="adj2" fmla="val 36257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98" name="Object 14">
            <a:extLst>
              <a:ext uri="{FF2B5EF4-FFF2-40B4-BE49-F238E27FC236}">
                <a16:creationId xmlns:a16="http://schemas.microsoft.com/office/drawing/2014/main" id="{4D91E357-91AB-493F-8DDE-0B6F83BCC8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638510"/>
              </p:ext>
            </p:extLst>
          </p:nvPr>
        </p:nvGraphicFramePr>
        <p:xfrm>
          <a:off x="6324600" y="3183989"/>
          <a:ext cx="3466990" cy="133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8" name="Equation" r:id="rId11" imgW="1955800" imgH="749300" progId="">
                  <p:embed/>
                </p:oleObj>
              </mc:Choice>
              <mc:Fallback>
                <p:oleObj name="Equation" r:id="rId11" imgW="1955800" imgH="749300" progId="">
                  <p:embed/>
                  <p:pic>
                    <p:nvPicPr>
                      <p:cNvPr id="798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183989"/>
                        <a:ext cx="3466990" cy="1335355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AutoShape 11">
            <a:extLst>
              <a:ext uri="{FF2B5EF4-FFF2-40B4-BE49-F238E27FC236}">
                <a16:creationId xmlns:a16="http://schemas.microsoft.com/office/drawing/2014/main" id="{09AA8211-B487-440B-B0DE-61C2400F6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0" y="5488667"/>
            <a:ext cx="441325" cy="303213"/>
          </a:xfrm>
          <a:prstGeom prst="rightArrow">
            <a:avLst>
              <a:gd name="adj1" fmla="val 50000"/>
              <a:gd name="adj2" fmla="val 36387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100" name="Object 15">
            <a:extLst>
              <a:ext uri="{FF2B5EF4-FFF2-40B4-BE49-F238E27FC236}">
                <a16:creationId xmlns:a16="http://schemas.microsoft.com/office/drawing/2014/main" id="{80C4816F-2F0B-49F4-87AC-CBE893C51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498741"/>
              </p:ext>
            </p:extLst>
          </p:nvPr>
        </p:nvGraphicFramePr>
        <p:xfrm>
          <a:off x="1454149" y="5037817"/>
          <a:ext cx="3487738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9" name="Equation" r:id="rId13" imgW="2184400" imgH="749300" progId="">
                  <p:embed/>
                </p:oleObj>
              </mc:Choice>
              <mc:Fallback>
                <p:oleObj name="Equation" r:id="rId13" imgW="2184400" imgH="749300" progId="">
                  <p:embed/>
                  <p:pic>
                    <p:nvPicPr>
                      <p:cNvPr id="7988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49" y="5037817"/>
                        <a:ext cx="3487738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6">
            <a:extLst>
              <a:ext uri="{FF2B5EF4-FFF2-40B4-BE49-F238E27FC236}">
                <a16:creationId xmlns:a16="http://schemas.microsoft.com/office/drawing/2014/main" id="{266A6749-5AEB-4687-B5E9-680B191D8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201233"/>
              </p:ext>
            </p:extLst>
          </p:nvPr>
        </p:nvGraphicFramePr>
        <p:xfrm>
          <a:off x="6324600" y="4883829"/>
          <a:ext cx="2811463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0" name="Equation" r:id="rId15" imgW="1536700" imgH="812800" progId="">
                  <p:embed/>
                </p:oleObj>
              </mc:Choice>
              <mc:Fallback>
                <p:oleObj name="Equation" r:id="rId15" imgW="1536700" imgH="812800" progId="">
                  <p:embed/>
                  <p:pic>
                    <p:nvPicPr>
                      <p:cNvPr id="7988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883829"/>
                        <a:ext cx="2811463" cy="14843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0864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97" grpId="0" animBg="1"/>
      <p:bldP spid="9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Solving the Macro State Equation System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49C53AFC-E1C1-4CAA-881A-A815B3EF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6142EE-F4BF-47FA-9601-F1302D5EB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6F8F3D0-BBB1-4F98-A4DC-BCD7A8553FE8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5677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029EC-32DF-4668-A573-5E98090F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Delay-Loss System with State-dependent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9E608B-178F-4979-8EAE-0EBEC1A3C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Delay-loss system M(x)/M/2-1 as an example for birth-and-death process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Customers arrive with state-dependent arrival rates</a:t>
                </a:r>
              </a:p>
              <a:p>
                <a:pPr lvl="1"/>
                <a:r>
                  <a:rPr lang="en-US" noProof="0" dirty="0"/>
                  <a:t>not a Poisson process</a:t>
                </a:r>
              </a:p>
              <a:p>
                <a:pPr lvl="1"/>
                <a:r>
                  <a:rPr lang="en-US" noProof="0" dirty="0"/>
                  <a:t>PASTA property is not valid: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State equation system yields arbitrary-time state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e.g. blocking probability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noProof="0" dirty="0"/>
                  <a:t> for arriving customers</a:t>
                </a:r>
              </a:p>
              <a:p>
                <a:pPr lvl="1"/>
                <a:r>
                  <a:rPr lang="en-US" noProof="0" dirty="0"/>
                  <a:t>strong law of large numbers for Markov chains can be applied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9E608B-178F-4979-8EAE-0EBEC1A3C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89E2B6-01E6-4F21-9010-7C4E83825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3F25B3-50DC-4993-969E-F94CD681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6308521" cy="15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23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029EC-32DF-4668-A573-5E98090F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Strong Law of Large Numbers for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9E608B-178F-4979-8EAE-0EBEC1A3C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Expected number of arrivals when the system is in state [X = </a:t>
                </a:r>
                <a:r>
                  <a:rPr lang="en-US" noProof="0" dirty="0" err="1"/>
                  <a:t>i</a:t>
                </a:r>
                <a:r>
                  <a:rPr lang="en-US" noProof="0" dirty="0"/>
                  <a:t>] </a:t>
                </a:r>
                <a:br>
                  <a:rPr lang="en-US" noProof="0" dirty="0"/>
                </a:br>
                <a:r>
                  <a:rPr lang="en-US" noProof="0" dirty="0"/>
                  <a:t>in interval of length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noProof="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r>
                  <a:rPr lang="en-US" noProof="0" dirty="0"/>
                  <a:t>Expected total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of arrivals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Strong law of large numbers for Markov chains 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noProof="0" dirty="0"/>
                  <a:t>For birth-and-death process, as in the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1" noProof="0" dirty="0">
                    <a:solidFill>
                      <a:schemeClr val="accent5"/>
                    </a:solidFill>
                  </a:rPr>
                  <a:t> </a:t>
                </a:r>
                <a:r>
                  <a:rPr lang="en-US" noProof="0" dirty="0"/>
                  <a:t>and characteristics like blocking probability or waiting probability can be derived accordingly</a:t>
                </a:r>
              </a:p>
              <a:p>
                <a:pPr lvl="1"/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9E608B-178F-4979-8EAE-0EBEC1A3C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89E2B6-01E6-4F21-9010-7C4E83825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C4C840-0D5F-4493-9070-8A3EE161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9" y="4912903"/>
            <a:ext cx="4936921" cy="1207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431105-3E7C-408E-83C7-8C69FA3595BB}"/>
                  </a:ext>
                </a:extLst>
              </p:cNvPr>
              <p:cNvSpPr/>
              <p:nvPr/>
            </p:nvSpPr>
            <p:spPr bwMode="auto">
              <a:xfrm>
                <a:off x="762000" y="2819400"/>
                <a:ext cx="4495800" cy="79248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000" b="0" i="0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de-DE" sz="2000" b="0" i="1" dirty="0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dirty="0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sz="2000" b="0" i="1" dirty="0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431105-3E7C-408E-83C7-8C69FA35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819400"/>
                <a:ext cx="4495800" cy="792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2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4CF41-F0B1-4A40-9561-C1C18ACB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Continuous-Time Markov Chain (CTMC)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01DE86C-3819-48BF-85D8-3FC9C93B0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582400" cy="5105400"/>
              </a:xfrm>
            </p:spPr>
            <p:txBody>
              <a:bodyPr/>
              <a:lstStyle/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Continuous-time Markov process</a:t>
                </a:r>
              </a:p>
              <a:p>
                <a:pPr lvl="1"/>
                <a:r>
                  <a:rPr lang="en-US" noProof="0" dirty="0"/>
                  <a:t>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noProof="0" dirty="0"/>
                  <a:t> with Markov property</a:t>
                </a: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Continuous-time Markov chain (CMTC)</a:t>
                </a:r>
                <a:r>
                  <a:rPr lang="en-US" noProof="0" dirty="0"/>
                  <a:t> is defined by</a:t>
                </a:r>
              </a:p>
              <a:p>
                <a:pPr lvl="1"/>
                <a:r>
                  <a:rPr lang="en-US" noProof="0" dirty="0"/>
                  <a:t>discrete state space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noProof="0" dirty="0"/>
                  <a:t> is finite or countable; e.g. number of customers in system</a:t>
                </a:r>
              </a:p>
              <a:p>
                <a:pPr lvl="1"/>
                <a:r>
                  <a:rPr lang="en-US" noProof="0" dirty="0"/>
                  <a:t>transition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initial state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noProof="0" dirty="0"/>
                  <a:t>, i.e. probability distribution of initial state</a:t>
                </a:r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Probability 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noProof="0" dirty="0"/>
                  <a:t> that the system is in state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noProof="0" dirty="0"/>
                  <a:t> at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noProof="0" dirty="0"/>
              </a:p>
              <a:p>
                <a:r>
                  <a:rPr lang="en-US" noProof="0" dirty="0"/>
                  <a:t>State vector 	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Definition of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rate matrix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allows compact notation (Kolmogorov equations.)</a:t>
                </a:r>
              </a:p>
              <a:p>
                <a:pPr lvl="1"/>
                <a:r>
                  <a:rPr lang="en-US" noProof="0" dirty="0"/>
                  <a:t>row-wise sums of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noProof="0" dirty="0"/>
                  <a:t> are 0</a:t>
                </a:r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01DE86C-3819-48BF-85D8-3FC9C93B0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582400" cy="5105400"/>
              </a:xfrm>
              <a:blipFill>
                <a:blip r:embed="rId2"/>
                <a:stretch>
                  <a:fillRect l="-211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CE93C3-FD8A-4E14-B0C2-1E910E6CC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354E0-C468-4C27-AE48-147AE03E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Illustration of CTMC: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42B0A-0FFA-4010-9B9E-BE722ED46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45720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State space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Transition rates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otherwise: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pPr lvl="1"/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42B0A-0FFA-4010-9B9E-BE722ED46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4572000" cy="5105400"/>
              </a:xfrm>
              <a:blipFill>
                <a:blip r:embed="rId2"/>
                <a:stretch>
                  <a:fillRect l="-533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90B96-6302-4CAE-8BE4-CF3CFEA71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CEB9E5-68CF-4194-B60D-81540491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19200"/>
            <a:ext cx="7222222" cy="12944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36EE62-7EE3-47B2-92D4-D4525AC44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2" t="9768"/>
          <a:stretch/>
        </p:blipFill>
        <p:spPr>
          <a:xfrm>
            <a:off x="6248400" y="3192267"/>
            <a:ext cx="3429000" cy="193487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AA02B34-605C-455A-B55F-D0695352D5D9}"/>
              </a:ext>
            </a:extLst>
          </p:cNvPr>
          <p:cNvSpPr txBox="1"/>
          <p:nvPr/>
        </p:nvSpPr>
        <p:spPr>
          <a:xfrm>
            <a:off x="6324600" y="274103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Char char="u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Transition matrix</a:t>
            </a:r>
          </a:p>
        </p:txBody>
      </p:sp>
    </p:spTree>
    <p:extLst>
      <p:ext uri="{BB962C8B-B14F-4D97-AF65-F5344CB8AC3E}">
        <p14:creationId xmlns:p14="http://schemas.microsoft.com/office/powerpoint/2010/main" val="301995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354E0-C468-4C27-AE48-147AE03E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Behavior of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42B0A-0FFA-4010-9B9E-BE722ED46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System remains in state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/>
                  <a:t> for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exponentially distributed with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time to change from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/>
                  <a:t> to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}</m:t>
                        </m:r>
                      </m:fName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When process leaves state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/>
                  <a:t>, </a:t>
                </a:r>
                <a:br>
                  <a:rPr lang="en-US" noProof="0" dirty="0"/>
                </a:br>
                <a:r>
                  <a:rPr lang="en-US" noProof="0" dirty="0"/>
                  <a:t>the state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 is reached with probability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42B0A-0FFA-4010-9B9E-BE722ED46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90B96-6302-4CAE-8BE4-CF3CFEA71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CEB9E5-68CF-4194-B60D-81540491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795" y="1865159"/>
            <a:ext cx="5410200" cy="969659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91542FA-1902-4F7F-93F9-A9F64CAAC926}"/>
              </a:ext>
            </a:extLst>
          </p:cNvPr>
          <p:cNvSpPr txBox="1">
            <a:spLocks/>
          </p:cNvSpPr>
          <p:nvPr/>
        </p:nvSpPr>
        <p:spPr>
          <a:xfrm>
            <a:off x="6015777" y="3104701"/>
            <a:ext cx="6095999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lvl="1"/>
            <a:endParaRPr lang="en-US" b="0" kern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5A184AD-4067-48BE-8C68-C9A813D3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886200"/>
            <a:ext cx="5410200" cy="13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2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Analysis of Continuous-time Markov Chain (CMTC)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9956CB-8527-4325-AFF3-F00A77C92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5299887" y="2930852"/>
            <a:ext cx="985838" cy="1587"/>
          </a:xfrm>
          <a:prstGeom prst="line">
            <a:avLst/>
          </a:prstGeom>
          <a:noFill/>
          <a:ln w="0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6138087" y="2014864"/>
            <a:ext cx="1111250" cy="2143125"/>
            <a:chOff x="4450" y="1194"/>
            <a:chExt cx="700" cy="1350"/>
          </a:xfrm>
        </p:grpSpPr>
        <p:sp>
          <p:nvSpPr>
            <p:cNvPr id="7230" name="Freeform 6"/>
            <p:cNvSpPr>
              <a:spLocks/>
            </p:cNvSpPr>
            <p:nvPr/>
          </p:nvSpPr>
          <p:spPr bwMode="auto">
            <a:xfrm>
              <a:off x="4450" y="2318"/>
              <a:ext cx="577" cy="7"/>
            </a:xfrm>
            <a:custGeom>
              <a:avLst/>
              <a:gdLst>
                <a:gd name="T0" fmla="*/ 2 w 577"/>
                <a:gd name="T1" fmla="*/ 0 h 7"/>
                <a:gd name="T2" fmla="*/ 0 w 577"/>
                <a:gd name="T3" fmla="*/ 0 h 7"/>
                <a:gd name="T4" fmla="*/ 0 w 577"/>
                <a:gd name="T5" fmla="*/ 5 h 7"/>
                <a:gd name="T6" fmla="*/ 2 w 577"/>
                <a:gd name="T7" fmla="*/ 5 h 7"/>
                <a:gd name="T8" fmla="*/ 574 w 577"/>
                <a:gd name="T9" fmla="*/ 7 h 7"/>
                <a:gd name="T10" fmla="*/ 577 w 577"/>
                <a:gd name="T11" fmla="*/ 7 h 7"/>
                <a:gd name="T12" fmla="*/ 577 w 577"/>
                <a:gd name="T13" fmla="*/ 2 h 7"/>
                <a:gd name="T14" fmla="*/ 574 w 577"/>
                <a:gd name="T15" fmla="*/ 2 h 7"/>
                <a:gd name="T16" fmla="*/ 2 w 57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7" h="7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5"/>
                  </a:lnTo>
                  <a:lnTo>
                    <a:pt x="574" y="7"/>
                  </a:lnTo>
                  <a:lnTo>
                    <a:pt x="577" y="7"/>
                  </a:lnTo>
                  <a:lnTo>
                    <a:pt x="577" y="2"/>
                  </a:lnTo>
                  <a:lnTo>
                    <a:pt x="57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1" name="Rectangle 7"/>
            <p:cNvSpPr>
              <a:spLocks noChangeArrowheads="1"/>
            </p:cNvSpPr>
            <p:nvPr/>
          </p:nvSpPr>
          <p:spPr bwMode="auto">
            <a:xfrm>
              <a:off x="4943" y="2390"/>
              <a:ext cx="18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x(i)</a:t>
              </a:r>
              <a:endParaRPr lang="de-DE"/>
            </a:p>
          </p:txBody>
        </p:sp>
        <p:sp>
          <p:nvSpPr>
            <p:cNvPr id="7232" name="Freeform 8"/>
            <p:cNvSpPr>
              <a:spLocks/>
            </p:cNvSpPr>
            <p:nvPr/>
          </p:nvSpPr>
          <p:spPr bwMode="auto">
            <a:xfrm>
              <a:off x="5024" y="2292"/>
              <a:ext cx="126" cy="56"/>
            </a:xfrm>
            <a:custGeom>
              <a:avLst/>
              <a:gdLst>
                <a:gd name="T0" fmla="*/ 0 w 126"/>
                <a:gd name="T1" fmla="*/ 0 h 56"/>
                <a:gd name="T2" fmla="*/ 126 w 126"/>
                <a:gd name="T3" fmla="*/ 28 h 56"/>
                <a:gd name="T4" fmla="*/ 0 w 126"/>
                <a:gd name="T5" fmla="*/ 56 h 56"/>
                <a:gd name="T6" fmla="*/ 0 w 126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6" h="56">
                  <a:moveTo>
                    <a:pt x="0" y="0"/>
                  </a:moveTo>
                  <a:lnTo>
                    <a:pt x="126" y="28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3" name="Freeform 9"/>
            <p:cNvSpPr>
              <a:spLocks/>
            </p:cNvSpPr>
            <p:nvPr/>
          </p:nvSpPr>
          <p:spPr bwMode="auto">
            <a:xfrm>
              <a:off x="4541" y="1285"/>
              <a:ext cx="7" cy="1131"/>
            </a:xfrm>
            <a:custGeom>
              <a:avLst/>
              <a:gdLst>
                <a:gd name="T0" fmla="*/ 5 w 7"/>
                <a:gd name="T1" fmla="*/ 2 h 1131"/>
                <a:gd name="T2" fmla="*/ 5 w 7"/>
                <a:gd name="T3" fmla="*/ 0 h 1131"/>
                <a:gd name="T4" fmla="*/ 0 w 7"/>
                <a:gd name="T5" fmla="*/ 0 h 1131"/>
                <a:gd name="T6" fmla="*/ 0 w 7"/>
                <a:gd name="T7" fmla="*/ 2 h 1131"/>
                <a:gd name="T8" fmla="*/ 2 w 7"/>
                <a:gd name="T9" fmla="*/ 1129 h 1131"/>
                <a:gd name="T10" fmla="*/ 2 w 7"/>
                <a:gd name="T11" fmla="*/ 1131 h 1131"/>
                <a:gd name="T12" fmla="*/ 7 w 7"/>
                <a:gd name="T13" fmla="*/ 1131 h 1131"/>
                <a:gd name="T14" fmla="*/ 7 w 7"/>
                <a:gd name="T15" fmla="*/ 1129 h 1131"/>
                <a:gd name="T16" fmla="*/ 5 w 7"/>
                <a:gd name="T17" fmla="*/ 2 h 1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1131">
                  <a:moveTo>
                    <a:pt x="5" y="2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129"/>
                  </a:lnTo>
                  <a:lnTo>
                    <a:pt x="2" y="1131"/>
                  </a:lnTo>
                  <a:lnTo>
                    <a:pt x="7" y="1131"/>
                  </a:lnTo>
                  <a:lnTo>
                    <a:pt x="7" y="1129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4" name="Rectangle 10"/>
            <p:cNvSpPr>
              <a:spLocks noChangeArrowheads="1"/>
            </p:cNvSpPr>
            <p:nvPr/>
          </p:nvSpPr>
          <p:spPr bwMode="auto">
            <a:xfrm>
              <a:off x="4543" y="1491"/>
              <a:ext cx="129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5" name="Oval 11"/>
            <p:cNvSpPr>
              <a:spLocks noChangeArrowheads="1"/>
            </p:cNvSpPr>
            <p:nvPr/>
          </p:nvSpPr>
          <p:spPr bwMode="auto">
            <a:xfrm>
              <a:off x="4669" y="1474"/>
              <a:ext cx="45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6" name="Rectangle 12"/>
            <p:cNvSpPr>
              <a:spLocks noChangeArrowheads="1"/>
            </p:cNvSpPr>
            <p:nvPr/>
          </p:nvSpPr>
          <p:spPr bwMode="auto">
            <a:xfrm>
              <a:off x="4543" y="1629"/>
              <a:ext cx="206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7" name="Freeform 13"/>
            <p:cNvSpPr>
              <a:spLocks/>
            </p:cNvSpPr>
            <p:nvPr/>
          </p:nvSpPr>
          <p:spPr bwMode="auto">
            <a:xfrm>
              <a:off x="4541" y="1769"/>
              <a:ext cx="133" cy="4"/>
            </a:xfrm>
            <a:custGeom>
              <a:avLst/>
              <a:gdLst>
                <a:gd name="T0" fmla="*/ 2 w 133"/>
                <a:gd name="T1" fmla="*/ 0 h 4"/>
                <a:gd name="T2" fmla="*/ 0 w 133"/>
                <a:gd name="T3" fmla="*/ 0 h 4"/>
                <a:gd name="T4" fmla="*/ 0 w 133"/>
                <a:gd name="T5" fmla="*/ 4 h 4"/>
                <a:gd name="T6" fmla="*/ 133 w 133"/>
                <a:gd name="T7" fmla="*/ 4 h 4"/>
                <a:gd name="T8" fmla="*/ 133 w 133"/>
                <a:gd name="T9" fmla="*/ 0 h 4"/>
                <a:gd name="T10" fmla="*/ 131 w 133"/>
                <a:gd name="T11" fmla="*/ 0 h 4"/>
                <a:gd name="T12" fmla="*/ 2 w 133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3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33" y="4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8" name="Oval 14"/>
            <p:cNvSpPr>
              <a:spLocks noChangeArrowheads="1"/>
            </p:cNvSpPr>
            <p:nvPr/>
          </p:nvSpPr>
          <p:spPr bwMode="auto">
            <a:xfrm>
              <a:off x="4723" y="1750"/>
              <a:ext cx="44" cy="49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9" name="Freeform 15"/>
            <p:cNvSpPr>
              <a:spLocks/>
            </p:cNvSpPr>
            <p:nvPr/>
          </p:nvSpPr>
          <p:spPr bwMode="auto">
            <a:xfrm>
              <a:off x="4536" y="1902"/>
              <a:ext cx="164" cy="16"/>
            </a:xfrm>
            <a:custGeom>
              <a:avLst/>
              <a:gdLst>
                <a:gd name="T0" fmla="*/ 7 w 164"/>
                <a:gd name="T1" fmla="*/ 0 h 16"/>
                <a:gd name="T2" fmla="*/ 5 w 164"/>
                <a:gd name="T3" fmla="*/ 0 h 16"/>
                <a:gd name="T4" fmla="*/ 3 w 164"/>
                <a:gd name="T5" fmla="*/ 2 h 16"/>
                <a:gd name="T6" fmla="*/ 0 w 164"/>
                <a:gd name="T7" fmla="*/ 2 h 16"/>
                <a:gd name="T8" fmla="*/ 0 w 164"/>
                <a:gd name="T9" fmla="*/ 9 h 16"/>
                <a:gd name="T10" fmla="*/ 3 w 164"/>
                <a:gd name="T11" fmla="*/ 12 h 16"/>
                <a:gd name="T12" fmla="*/ 3 w 164"/>
                <a:gd name="T13" fmla="*/ 14 h 16"/>
                <a:gd name="T14" fmla="*/ 7 w 164"/>
                <a:gd name="T15" fmla="*/ 14 h 16"/>
                <a:gd name="T16" fmla="*/ 157 w 164"/>
                <a:gd name="T17" fmla="*/ 16 h 16"/>
                <a:gd name="T18" fmla="*/ 159 w 164"/>
                <a:gd name="T19" fmla="*/ 16 h 16"/>
                <a:gd name="T20" fmla="*/ 161 w 164"/>
                <a:gd name="T21" fmla="*/ 14 h 16"/>
                <a:gd name="T22" fmla="*/ 164 w 164"/>
                <a:gd name="T23" fmla="*/ 14 h 16"/>
                <a:gd name="T24" fmla="*/ 164 w 164"/>
                <a:gd name="T25" fmla="*/ 7 h 16"/>
                <a:gd name="T26" fmla="*/ 161 w 164"/>
                <a:gd name="T27" fmla="*/ 5 h 16"/>
                <a:gd name="T28" fmla="*/ 161 w 164"/>
                <a:gd name="T29" fmla="*/ 2 h 16"/>
                <a:gd name="T30" fmla="*/ 157 w 164"/>
                <a:gd name="T31" fmla="*/ 2 h 16"/>
                <a:gd name="T32" fmla="*/ 7 w 164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16">
                  <a:moveTo>
                    <a:pt x="7" y="0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9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157" y="16"/>
                  </a:lnTo>
                  <a:lnTo>
                    <a:pt x="159" y="16"/>
                  </a:lnTo>
                  <a:lnTo>
                    <a:pt x="161" y="14"/>
                  </a:lnTo>
                  <a:lnTo>
                    <a:pt x="164" y="14"/>
                  </a:lnTo>
                  <a:lnTo>
                    <a:pt x="164" y="7"/>
                  </a:lnTo>
                  <a:lnTo>
                    <a:pt x="161" y="5"/>
                  </a:lnTo>
                  <a:lnTo>
                    <a:pt x="161" y="2"/>
                  </a:lnTo>
                  <a:lnTo>
                    <a:pt x="15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0" name="Freeform 16"/>
            <p:cNvSpPr>
              <a:spLocks/>
            </p:cNvSpPr>
            <p:nvPr/>
          </p:nvSpPr>
          <p:spPr bwMode="auto">
            <a:xfrm>
              <a:off x="4536" y="2040"/>
              <a:ext cx="294" cy="16"/>
            </a:xfrm>
            <a:custGeom>
              <a:avLst/>
              <a:gdLst>
                <a:gd name="T0" fmla="*/ 7 w 294"/>
                <a:gd name="T1" fmla="*/ 0 h 16"/>
                <a:gd name="T2" fmla="*/ 5 w 294"/>
                <a:gd name="T3" fmla="*/ 0 h 16"/>
                <a:gd name="T4" fmla="*/ 3 w 294"/>
                <a:gd name="T5" fmla="*/ 2 h 16"/>
                <a:gd name="T6" fmla="*/ 0 w 294"/>
                <a:gd name="T7" fmla="*/ 2 h 16"/>
                <a:gd name="T8" fmla="*/ 0 w 294"/>
                <a:gd name="T9" fmla="*/ 9 h 16"/>
                <a:gd name="T10" fmla="*/ 3 w 294"/>
                <a:gd name="T11" fmla="*/ 12 h 16"/>
                <a:gd name="T12" fmla="*/ 3 w 294"/>
                <a:gd name="T13" fmla="*/ 14 h 16"/>
                <a:gd name="T14" fmla="*/ 7 w 294"/>
                <a:gd name="T15" fmla="*/ 14 h 16"/>
                <a:gd name="T16" fmla="*/ 287 w 294"/>
                <a:gd name="T17" fmla="*/ 16 h 16"/>
                <a:gd name="T18" fmla="*/ 290 w 294"/>
                <a:gd name="T19" fmla="*/ 16 h 16"/>
                <a:gd name="T20" fmla="*/ 292 w 294"/>
                <a:gd name="T21" fmla="*/ 14 h 16"/>
                <a:gd name="T22" fmla="*/ 294 w 294"/>
                <a:gd name="T23" fmla="*/ 14 h 16"/>
                <a:gd name="T24" fmla="*/ 294 w 294"/>
                <a:gd name="T25" fmla="*/ 7 h 16"/>
                <a:gd name="T26" fmla="*/ 292 w 294"/>
                <a:gd name="T27" fmla="*/ 5 h 16"/>
                <a:gd name="T28" fmla="*/ 292 w 294"/>
                <a:gd name="T29" fmla="*/ 2 h 16"/>
                <a:gd name="T30" fmla="*/ 287 w 294"/>
                <a:gd name="T31" fmla="*/ 2 h 16"/>
                <a:gd name="T32" fmla="*/ 7 w 294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4" h="16">
                  <a:moveTo>
                    <a:pt x="7" y="0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9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287" y="16"/>
                  </a:lnTo>
                  <a:lnTo>
                    <a:pt x="290" y="16"/>
                  </a:lnTo>
                  <a:lnTo>
                    <a:pt x="292" y="14"/>
                  </a:lnTo>
                  <a:lnTo>
                    <a:pt x="294" y="14"/>
                  </a:lnTo>
                  <a:lnTo>
                    <a:pt x="294" y="7"/>
                  </a:lnTo>
                  <a:lnTo>
                    <a:pt x="292" y="5"/>
                  </a:lnTo>
                  <a:lnTo>
                    <a:pt x="292" y="2"/>
                  </a:lnTo>
                  <a:lnTo>
                    <a:pt x="28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1" name="Oval 17"/>
            <p:cNvSpPr>
              <a:spLocks noChangeArrowheads="1"/>
            </p:cNvSpPr>
            <p:nvPr/>
          </p:nvSpPr>
          <p:spPr bwMode="auto">
            <a:xfrm>
              <a:off x="4807" y="2026"/>
              <a:ext cx="44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2" name="Freeform 18"/>
            <p:cNvSpPr>
              <a:spLocks/>
            </p:cNvSpPr>
            <p:nvPr/>
          </p:nvSpPr>
          <p:spPr bwMode="auto">
            <a:xfrm>
              <a:off x="4553" y="2178"/>
              <a:ext cx="343" cy="14"/>
            </a:xfrm>
            <a:custGeom>
              <a:avLst/>
              <a:gdLst>
                <a:gd name="T0" fmla="*/ 7 w 343"/>
                <a:gd name="T1" fmla="*/ 0 h 14"/>
                <a:gd name="T2" fmla="*/ 2 w 343"/>
                <a:gd name="T3" fmla="*/ 0 h 14"/>
                <a:gd name="T4" fmla="*/ 2 w 343"/>
                <a:gd name="T5" fmla="*/ 2 h 14"/>
                <a:gd name="T6" fmla="*/ 0 w 343"/>
                <a:gd name="T7" fmla="*/ 2 h 14"/>
                <a:gd name="T8" fmla="*/ 0 w 343"/>
                <a:gd name="T9" fmla="*/ 11 h 14"/>
                <a:gd name="T10" fmla="*/ 2 w 343"/>
                <a:gd name="T11" fmla="*/ 11 h 14"/>
                <a:gd name="T12" fmla="*/ 2 w 343"/>
                <a:gd name="T13" fmla="*/ 14 h 14"/>
                <a:gd name="T14" fmla="*/ 341 w 343"/>
                <a:gd name="T15" fmla="*/ 14 h 14"/>
                <a:gd name="T16" fmla="*/ 341 w 343"/>
                <a:gd name="T17" fmla="*/ 11 h 14"/>
                <a:gd name="T18" fmla="*/ 343 w 343"/>
                <a:gd name="T19" fmla="*/ 11 h 14"/>
                <a:gd name="T20" fmla="*/ 343 w 343"/>
                <a:gd name="T21" fmla="*/ 2 h 14"/>
                <a:gd name="T22" fmla="*/ 341 w 343"/>
                <a:gd name="T23" fmla="*/ 2 h 14"/>
                <a:gd name="T24" fmla="*/ 341 w 343"/>
                <a:gd name="T25" fmla="*/ 0 h 14"/>
                <a:gd name="T26" fmla="*/ 336 w 343"/>
                <a:gd name="T27" fmla="*/ 0 h 14"/>
                <a:gd name="T28" fmla="*/ 7 w 343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3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4"/>
                  </a:lnTo>
                  <a:lnTo>
                    <a:pt x="341" y="14"/>
                  </a:lnTo>
                  <a:lnTo>
                    <a:pt x="341" y="11"/>
                  </a:lnTo>
                  <a:lnTo>
                    <a:pt x="343" y="11"/>
                  </a:lnTo>
                  <a:lnTo>
                    <a:pt x="343" y="2"/>
                  </a:lnTo>
                  <a:lnTo>
                    <a:pt x="341" y="2"/>
                  </a:lnTo>
                  <a:lnTo>
                    <a:pt x="341" y="0"/>
                  </a:lnTo>
                  <a:lnTo>
                    <a:pt x="336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3" name="Freeform 19"/>
            <p:cNvSpPr>
              <a:spLocks/>
            </p:cNvSpPr>
            <p:nvPr/>
          </p:nvSpPr>
          <p:spPr bwMode="auto">
            <a:xfrm>
              <a:off x="4536" y="2316"/>
              <a:ext cx="220" cy="14"/>
            </a:xfrm>
            <a:custGeom>
              <a:avLst/>
              <a:gdLst>
                <a:gd name="T0" fmla="*/ 7 w 220"/>
                <a:gd name="T1" fmla="*/ 0 h 14"/>
                <a:gd name="T2" fmla="*/ 3 w 220"/>
                <a:gd name="T3" fmla="*/ 0 h 14"/>
                <a:gd name="T4" fmla="*/ 3 w 220"/>
                <a:gd name="T5" fmla="*/ 2 h 14"/>
                <a:gd name="T6" fmla="*/ 0 w 220"/>
                <a:gd name="T7" fmla="*/ 2 h 14"/>
                <a:gd name="T8" fmla="*/ 0 w 220"/>
                <a:gd name="T9" fmla="*/ 11 h 14"/>
                <a:gd name="T10" fmla="*/ 3 w 220"/>
                <a:gd name="T11" fmla="*/ 11 h 14"/>
                <a:gd name="T12" fmla="*/ 3 w 220"/>
                <a:gd name="T13" fmla="*/ 14 h 14"/>
                <a:gd name="T14" fmla="*/ 217 w 220"/>
                <a:gd name="T15" fmla="*/ 14 h 14"/>
                <a:gd name="T16" fmla="*/ 217 w 220"/>
                <a:gd name="T17" fmla="*/ 11 h 14"/>
                <a:gd name="T18" fmla="*/ 220 w 220"/>
                <a:gd name="T19" fmla="*/ 11 h 14"/>
                <a:gd name="T20" fmla="*/ 220 w 220"/>
                <a:gd name="T21" fmla="*/ 2 h 14"/>
                <a:gd name="T22" fmla="*/ 217 w 220"/>
                <a:gd name="T23" fmla="*/ 2 h 14"/>
                <a:gd name="T24" fmla="*/ 217 w 220"/>
                <a:gd name="T25" fmla="*/ 0 h 14"/>
                <a:gd name="T26" fmla="*/ 213 w 220"/>
                <a:gd name="T27" fmla="*/ 0 h 14"/>
                <a:gd name="T28" fmla="*/ 7 w 220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20" h="14">
                  <a:moveTo>
                    <a:pt x="7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217" y="14"/>
                  </a:lnTo>
                  <a:lnTo>
                    <a:pt x="217" y="11"/>
                  </a:lnTo>
                  <a:lnTo>
                    <a:pt x="220" y="11"/>
                  </a:lnTo>
                  <a:lnTo>
                    <a:pt x="220" y="2"/>
                  </a:lnTo>
                  <a:lnTo>
                    <a:pt x="217" y="2"/>
                  </a:lnTo>
                  <a:lnTo>
                    <a:pt x="217" y="0"/>
                  </a:lnTo>
                  <a:lnTo>
                    <a:pt x="21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4" name="Oval 20"/>
            <p:cNvSpPr>
              <a:spLocks noChangeArrowheads="1"/>
            </p:cNvSpPr>
            <p:nvPr/>
          </p:nvSpPr>
          <p:spPr bwMode="auto">
            <a:xfrm>
              <a:off x="4737" y="2302"/>
              <a:ext cx="44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5" name="Oval 21"/>
            <p:cNvSpPr>
              <a:spLocks noChangeArrowheads="1"/>
            </p:cNvSpPr>
            <p:nvPr/>
          </p:nvSpPr>
          <p:spPr bwMode="auto">
            <a:xfrm>
              <a:off x="4887" y="2164"/>
              <a:ext cx="44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6" name="Oval 22"/>
            <p:cNvSpPr>
              <a:spLocks noChangeArrowheads="1"/>
            </p:cNvSpPr>
            <p:nvPr/>
          </p:nvSpPr>
          <p:spPr bwMode="auto">
            <a:xfrm>
              <a:off x="4737" y="1612"/>
              <a:ext cx="44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7" name="Oval 23"/>
            <p:cNvSpPr>
              <a:spLocks noChangeArrowheads="1"/>
            </p:cNvSpPr>
            <p:nvPr/>
          </p:nvSpPr>
          <p:spPr bwMode="auto">
            <a:xfrm>
              <a:off x="4693" y="1888"/>
              <a:ext cx="42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8" name="Freeform 24"/>
            <p:cNvSpPr>
              <a:spLocks/>
            </p:cNvSpPr>
            <p:nvPr/>
          </p:nvSpPr>
          <p:spPr bwMode="auto">
            <a:xfrm>
              <a:off x="4518" y="1194"/>
              <a:ext cx="56" cy="126"/>
            </a:xfrm>
            <a:custGeom>
              <a:avLst/>
              <a:gdLst>
                <a:gd name="T0" fmla="*/ 0 w 56"/>
                <a:gd name="T1" fmla="*/ 126 h 126"/>
                <a:gd name="T2" fmla="*/ 28 w 56"/>
                <a:gd name="T3" fmla="*/ 0 h 126"/>
                <a:gd name="T4" fmla="*/ 56 w 56"/>
                <a:gd name="T5" fmla="*/ 126 h 126"/>
                <a:gd name="T6" fmla="*/ 0 w 56"/>
                <a:gd name="T7" fmla="*/ 126 h 1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" h="126">
                  <a:moveTo>
                    <a:pt x="0" y="126"/>
                  </a:moveTo>
                  <a:lnTo>
                    <a:pt x="28" y="0"/>
                  </a:lnTo>
                  <a:lnTo>
                    <a:pt x="56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73737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9" name="Freeform 25"/>
            <p:cNvSpPr>
              <a:spLocks/>
            </p:cNvSpPr>
            <p:nvPr/>
          </p:nvSpPr>
          <p:spPr bwMode="auto">
            <a:xfrm>
              <a:off x="4536" y="1764"/>
              <a:ext cx="203" cy="14"/>
            </a:xfrm>
            <a:custGeom>
              <a:avLst/>
              <a:gdLst>
                <a:gd name="T0" fmla="*/ 7 w 203"/>
                <a:gd name="T1" fmla="*/ 0 h 14"/>
                <a:gd name="T2" fmla="*/ 3 w 203"/>
                <a:gd name="T3" fmla="*/ 0 h 14"/>
                <a:gd name="T4" fmla="*/ 3 w 203"/>
                <a:gd name="T5" fmla="*/ 2 h 14"/>
                <a:gd name="T6" fmla="*/ 0 w 203"/>
                <a:gd name="T7" fmla="*/ 2 h 14"/>
                <a:gd name="T8" fmla="*/ 0 w 203"/>
                <a:gd name="T9" fmla="*/ 12 h 14"/>
                <a:gd name="T10" fmla="*/ 3 w 203"/>
                <a:gd name="T11" fmla="*/ 12 h 14"/>
                <a:gd name="T12" fmla="*/ 3 w 203"/>
                <a:gd name="T13" fmla="*/ 14 h 14"/>
                <a:gd name="T14" fmla="*/ 201 w 203"/>
                <a:gd name="T15" fmla="*/ 14 h 14"/>
                <a:gd name="T16" fmla="*/ 201 w 203"/>
                <a:gd name="T17" fmla="*/ 12 h 14"/>
                <a:gd name="T18" fmla="*/ 203 w 203"/>
                <a:gd name="T19" fmla="*/ 12 h 14"/>
                <a:gd name="T20" fmla="*/ 203 w 203"/>
                <a:gd name="T21" fmla="*/ 2 h 14"/>
                <a:gd name="T22" fmla="*/ 201 w 203"/>
                <a:gd name="T23" fmla="*/ 2 h 14"/>
                <a:gd name="T24" fmla="*/ 201 w 203"/>
                <a:gd name="T25" fmla="*/ 0 h 14"/>
                <a:gd name="T26" fmla="*/ 196 w 203"/>
                <a:gd name="T27" fmla="*/ 0 h 14"/>
                <a:gd name="T28" fmla="*/ 7 w 203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3" h="14">
                  <a:moveTo>
                    <a:pt x="7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201" y="14"/>
                  </a:lnTo>
                  <a:lnTo>
                    <a:pt x="201" y="12"/>
                  </a:lnTo>
                  <a:lnTo>
                    <a:pt x="203" y="12"/>
                  </a:lnTo>
                  <a:lnTo>
                    <a:pt x="203" y="2"/>
                  </a:lnTo>
                  <a:lnTo>
                    <a:pt x="201" y="2"/>
                  </a:lnTo>
                  <a:lnTo>
                    <a:pt x="201" y="0"/>
                  </a:lnTo>
                  <a:lnTo>
                    <a:pt x="196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50" name="Rectangle 26"/>
            <p:cNvSpPr>
              <a:spLocks noChangeArrowheads="1"/>
            </p:cNvSpPr>
            <p:nvPr/>
          </p:nvSpPr>
          <p:spPr bwMode="auto">
            <a:xfrm>
              <a:off x="4473" y="1727"/>
              <a:ext cx="3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b="0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de-DE"/>
            </a:p>
          </p:txBody>
        </p:sp>
      </p:grpSp>
      <p:grpSp>
        <p:nvGrpSpPr>
          <p:cNvPr id="7175" name="Group 35"/>
          <p:cNvGrpSpPr>
            <a:grpSpLocks/>
          </p:cNvGrpSpPr>
          <p:nvPr/>
        </p:nvGrpSpPr>
        <p:grpSpPr bwMode="auto">
          <a:xfrm>
            <a:off x="2396351" y="5331151"/>
            <a:ext cx="2039937" cy="679450"/>
            <a:chOff x="2093" y="3283"/>
            <a:chExt cx="1285" cy="428"/>
          </a:xfrm>
        </p:grpSpPr>
        <p:sp>
          <p:nvSpPr>
            <p:cNvPr id="7219" name="Rectangle 36"/>
            <p:cNvSpPr>
              <a:spLocks noChangeArrowheads="1"/>
            </p:cNvSpPr>
            <p:nvPr/>
          </p:nvSpPr>
          <p:spPr bwMode="auto">
            <a:xfrm>
              <a:off x="2093" y="3454"/>
              <a:ext cx="6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x</a:t>
              </a:r>
              <a:endParaRPr lang="de-DE"/>
            </a:p>
          </p:txBody>
        </p:sp>
        <p:sp>
          <p:nvSpPr>
            <p:cNvPr id="7220" name="Rectangle 37"/>
            <p:cNvSpPr>
              <a:spLocks noChangeArrowheads="1"/>
            </p:cNvSpPr>
            <p:nvPr/>
          </p:nvSpPr>
          <p:spPr bwMode="auto">
            <a:xfrm>
              <a:off x="2149" y="3500"/>
              <a:ext cx="7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n</a:t>
              </a:r>
              <a:endParaRPr lang="de-DE"/>
            </a:p>
          </p:txBody>
        </p:sp>
        <p:sp>
          <p:nvSpPr>
            <p:cNvPr id="7221" name="Oval 38"/>
            <p:cNvSpPr>
              <a:spLocks noChangeArrowheads="1"/>
            </p:cNvSpPr>
            <p:nvPr/>
          </p:nvSpPr>
          <p:spPr bwMode="auto">
            <a:xfrm>
              <a:off x="2250" y="3542"/>
              <a:ext cx="44" cy="49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22" name="Freeform 39"/>
            <p:cNvSpPr>
              <a:spLocks/>
            </p:cNvSpPr>
            <p:nvPr/>
          </p:nvSpPr>
          <p:spPr bwMode="auto">
            <a:xfrm>
              <a:off x="2259" y="3283"/>
              <a:ext cx="1119" cy="428"/>
            </a:xfrm>
            <a:custGeom>
              <a:avLst/>
              <a:gdLst>
                <a:gd name="T0" fmla="*/ 2 w 1118"/>
                <a:gd name="T1" fmla="*/ 276 h 428"/>
                <a:gd name="T2" fmla="*/ 0 w 1118"/>
                <a:gd name="T3" fmla="*/ 278 h 428"/>
                <a:gd name="T4" fmla="*/ 2 w 1118"/>
                <a:gd name="T5" fmla="*/ 287 h 428"/>
                <a:gd name="T6" fmla="*/ 215 w 1118"/>
                <a:gd name="T7" fmla="*/ 290 h 428"/>
                <a:gd name="T8" fmla="*/ 208 w 1118"/>
                <a:gd name="T9" fmla="*/ 425 h 428"/>
                <a:gd name="T10" fmla="*/ 210 w 1118"/>
                <a:gd name="T11" fmla="*/ 428 h 428"/>
                <a:gd name="T12" fmla="*/ 357 w 1118"/>
                <a:gd name="T13" fmla="*/ 425 h 428"/>
                <a:gd name="T14" fmla="*/ 360 w 1118"/>
                <a:gd name="T15" fmla="*/ 283 h 428"/>
                <a:gd name="T16" fmla="*/ 495 w 1118"/>
                <a:gd name="T17" fmla="*/ 290 h 428"/>
                <a:gd name="T18" fmla="*/ 497 w 1118"/>
                <a:gd name="T19" fmla="*/ 287 h 428"/>
                <a:gd name="T20" fmla="*/ 490 w 1118"/>
                <a:gd name="T21" fmla="*/ 152 h 428"/>
                <a:gd name="T22" fmla="*/ 623 w 1118"/>
                <a:gd name="T23" fmla="*/ 145 h 428"/>
                <a:gd name="T24" fmla="*/ 625 w 1118"/>
                <a:gd name="T25" fmla="*/ 287 h 428"/>
                <a:gd name="T26" fmla="*/ 702 w 1118"/>
                <a:gd name="T27" fmla="*/ 290 h 428"/>
                <a:gd name="T28" fmla="*/ 705 w 1118"/>
                <a:gd name="T29" fmla="*/ 287 h 428"/>
                <a:gd name="T30" fmla="*/ 698 w 1118"/>
                <a:gd name="T31" fmla="*/ 152 h 428"/>
                <a:gd name="T32" fmla="*/ 772 w 1118"/>
                <a:gd name="T33" fmla="*/ 150 h 428"/>
                <a:gd name="T34" fmla="*/ 775 w 1118"/>
                <a:gd name="T35" fmla="*/ 7 h 428"/>
                <a:gd name="T36" fmla="*/ 906 w 1118"/>
                <a:gd name="T37" fmla="*/ 14 h 428"/>
                <a:gd name="T38" fmla="*/ 899 w 1118"/>
                <a:gd name="T39" fmla="*/ 150 h 428"/>
                <a:gd name="T40" fmla="*/ 901 w 1118"/>
                <a:gd name="T41" fmla="*/ 152 h 428"/>
                <a:gd name="T42" fmla="*/ 966 w 1118"/>
                <a:gd name="T43" fmla="*/ 145 h 428"/>
                <a:gd name="T44" fmla="*/ 969 w 1118"/>
                <a:gd name="T45" fmla="*/ 287 h 428"/>
                <a:gd name="T46" fmla="*/ 1118 w 1118"/>
                <a:gd name="T47" fmla="*/ 290 h 428"/>
                <a:gd name="T48" fmla="*/ 1120 w 1118"/>
                <a:gd name="T49" fmla="*/ 287 h 428"/>
                <a:gd name="T50" fmla="*/ 1118 w 1118"/>
                <a:gd name="T51" fmla="*/ 278 h 428"/>
                <a:gd name="T52" fmla="*/ 1113 w 1118"/>
                <a:gd name="T53" fmla="*/ 276 h 428"/>
                <a:gd name="T54" fmla="*/ 980 w 1118"/>
                <a:gd name="T55" fmla="*/ 283 h 428"/>
                <a:gd name="T56" fmla="*/ 980 w 1118"/>
                <a:gd name="T57" fmla="*/ 143 h 428"/>
                <a:gd name="T58" fmla="*/ 978 w 1118"/>
                <a:gd name="T59" fmla="*/ 140 h 428"/>
                <a:gd name="T60" fmla="*/ 976 w 1118"/>
                <a:gd name="T61" fmla="*/ 138 h 428"/>
                <a:gd name="T62" fmla="*/ 906 w 1118"/>
                <a:gd name="T63" fmla="*/ 138 h 428"/>
                <a:gd name="T64" fmla="*/ 913 w 1118"/>
                <a:gd name="T65" fmla="*/ 7 h 428"/>
                <a:gd name="T66" fmla="*/ 913 w 1118"/>
                <a:gd name="T67" fmla="*/ 2 h 428"/>
                <a:gd name="T68" fmla="*/ 910 w 1118"/>
                <a:gd name="T69" fmla="*/ 0 h 428"/>
                <a:gd name="T70" fmla="*/ 906 w 1118"/>
                <a:gd name="T71" fmla="*/ 0 h 428"/>
                <a:gd name="T72" fmla="*/ 765 w 1118"/>
                <a:gd name="T73" fmla="*/ 0 h 428"/>
                <a:gd name="T74" fmla="*/ 763 w 1118"/>
                <a:gd name="T75" fmla="*/ 2 h 428"/>
                <a:gd name="T76" fmla="*/ 761 w 1118"/>
                <a:gd name="T77" fmla="*/ 5 h 428"/>
                <a:gd name="T78" fmla="*/ 761 w 1118"/>
                <a:gd name="T79" fmla="*/ 145 h 428"/>
                <a:gd name="T80" fmla="*/ 698 w 1118"/>
                <a:gd name="T81" fmla="*/ 138 h 428"/>
                <a:gd name="T82" fmla="*/ 693 w 1118"/>
                <a:gd name="T83" fmla="*/ 138 h 428"/>
                <a:gd name="T84" fmla="*/ 691 w 1118"/>
                <a:gd name="T85" fmla="*/ 140 h 428"/>
                <a:gd name="T86" fmla="*/ 691 w 1118"/>
                <a:gd name="T87" fmla="*/ 145 h 428"/>
                <a:gd name="T88" fmla="*/ 698 w 1118"/>
                <a:gd name="T89" fmla="*/ 276 h 428"/>
                <a:gd name="T90" fmla="*/ 637 w 1118"/>
                <a:gd name="T91" fmla="*/ 283 h 428"/>
                <a:gd name="T92" fmla="*/ 637 w 1118"/>
                <a:gd name="T93" fmla="*/ 143 h 428"/>
                <a:gd name="T94" fmla="*/ 635 w 1118"/>
                <a:gd name="T95" fmla="*/ 140 h 428"/>
                <a:gd name="T96" fmla="*/ 632 w 1118"/>
                <a:gd name="T97" fmla="*/ 138 h 428"/>
                <a:gd name="T98" fmla="*/ 490 w 1118"/>
                <a:gd name="T99" fmla="*/ 138 h 428"/>
                <a:gd name="T100" fmla="*/ 486 w 1118"/>
                <a:gd name="T101" fmla="*/ 138 h 428"/>
                <a:gd name="T102" fmla="*/ 483 w 1118"/>
                <a:gd name="T103" fmla="*/ 140 h 428"/>
                <a:gd name="T104" fmla="*/ 483 w 1118"/>
                <a:gd name="T105" fmla="*/ 145 h 428"/>
                <a:gd name="T106" fmla="*/ 490 w 1118"/>
                <a:gd name="T107" fmla="*/ 276 h 428"/>
                <a:gd name="T108" fmla="*/ 350 w 1118"/>
                <a:gd name="T109" fmla="*/ 276 h 428"/>
                <a:gd name="T110" fmla="*/ 348 w 1118"/>
                <a:gd name="T111" fmla="*/ 278 h 428"/>
                <a:gd name="T112" fmla="*/ 346 w 1118"/>
                <a:gd name="T113" fmla="*/ 280 h 428"/>
                <a:gd name="T114" fmla="*/ 346 w 1118"/>
                <a:gd name="T115" fmla="*/ 421 h 428"/>
                <a:gd name="T116" fmla="*/ 215 w 1118"/>
                <a:gd name="T117" fmla="*/ 414 h 428"/>
                <a:gd name="T118" fmla="*/ 222 w 1118"/>
                <a:gd name="T119" fmla="*/ 283 h 428"/>
                <a:gd name="T120" fmla="*/ 222 w 1118"/>
                <a:gd name="T121" fmla="*/ 278 h 428"/>
                <a:gd name="T122" fmla="*/ 219 w 1118"/>
                <a:gd name="T123" fmla="*/ 276 h 428"/>
                <a:gd name="T124" fmla="*/ 215 w 1118"/>
                <a:gd name="T125" fmla="*/ 276 h 4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18" h="428">
                  <a:moveTo>
                    <a:pt x="7" y="276"/>
                  </a:moveTo>
                  <a:lnTo>
                    <a:pt x="2" y="276"/>
                  </a:lnTo>
                  <a:lnTo>
                    <a:pt x="2" y="278"/>
                  </a:lnTo>
                  <a:lnTo>
                    <a:pt x="0" y="278"/>
                  </a:lnTo>
                  <a:lnTo>
                    <a:pt x="0" y="287"/>
                  </a:lnTo>
                  <a:lnTo>
                    <a:pt x="2" y="287"/>
                  </a:lnTo>
                  <a:lnTo>
                    <a:pt x="2" y="290"/>
                  </a:lnTo>
                  <a:lnTo>
                    <a:pt x="215" y="290"/>
                  </a:lnTo>
                  <a:lnTo>
                    <a:pt x="208" y="283"/>
                  </a:lnTo>
                  <a:lnTo>
                    <a:pt x="208" y="425"/>
                  </a:lnTo>
                  <a:lnTo>
                    <a:pt x="210" y="425"/>
                  </a:lnTo>
                  <a:lnTo>
                    <a:pt x="210" y="428"/>
                  </a:lnTo>
                  <a:lnTo>
                    <a:pt x="357" y="428"/>
                  </a:lnTo>
                  <a:lnTo>
                    <a:pt x="357" y="425"/>
                  </a:lnTo>
                  <a:lnTo>
                    <a:pt x="360" y="425"/>
                  </a:lnTo>
                  <a:lnTo>
                    <a:pt x="360" y="283"/>
                  </a:lnTo>
                  <a:lnTo>
                    <a:pt x="353" y="290"/>
                  </a:lnTo>
                  <a:lnTo>
                    <a:pt x="495" y="290"/>
                  </a:lnTo>
                  <a:lnTo>
                    <a:pt x="495" y="287"/>
                  </a:lnTo>
                  <a:lnTo>
                    <a:pt x="497" y="287"/>
                  </a:lnTo>
                  <a:lnTo>
                    <a:pt x="497" y="145"/>
                  </a:lnTo>
                  <a:lnTo>
                    <a:pt x="490" y="152"/>
                  </a:lnTo>
                  <a:lnTo>
                    <a:pt x="628" y="152"/>
                  </a:lnTo>
                  <a:lnTo>
                    <a:pt x="621" y="145"/>
                  </a:lnTo>
                  <a:lnTo>
                    <a:pt x="621" y="287"/>
                  </a:lnTo>
                  <a:lnTo>
                    <a:pt x="623" y="287"/>
                  </a:lnTo>
                  <a:lnTo>
                    <a:pt x="623" y="290"/>
                  </a:lnTo>
                  <a:lnTo>
                    <a:pt x="700" y="290"/>
                  </a:lnTo>
                  <a:lnTo>
                    <a:pt x="700" y="287"/>
                  </a:lnTo>
                  <a:lnTo>
                    <a:pt x="703" y="287"/>
                  </a:lnTo>
                  <a:lnTo>
                    <a:pt x="703" y="145"/>
                  </a:lnTo>
                  <a:lnTo>
                    <a:pt x="696" y="152"/>
                  </a:lnTo>
                  <a:lnTo>
                    <a:pt x="770" y="152"/>
                  </a:lnTo>
                  <a:lnTo>
                    <a:pt x="770" y="150"/>
                  </a:lnTo>
                  <a:lnTo>
                    <a:pt x="773" y="150"/>
                  </a:lnTo>
                  <a:lnTo>
                    <a:pt x="773" y="7"/>
                  </a:lnTo>
                  <a:lnTo>
                    <a:pt x="766" y="14"/>
                  </a:lnTo>
                  <a:lnTo>
                    <a:pt x="904" y="14"/>
                  </a:lnTo>
                  <a:lnTo>
                    <a:pt x="897" y="7"/>
                  </a:lnTo>
                  <a:lnTo>
                    <a:pt x="897" y="150"/>
                  </a:lnTo>
                  <a:lnTo>
                    <a:pt x="899" y="150"/>
                  </a:lnTo>
                  <a:lnTo>
                    <a:pt x="899" y="152"/>
                  </a:lnTo>
                  <a:lnTo>
                    <a:pt x="971" y="152"/>
                  </a:lnTo>
                  <a:lnTo>
                    <a:pt x="964" y="145"/>
                  </a:lnTo>
                  <a:lnTo>
                    <a:pt x="964" y="287"/>
                  </a:lnTo>
                  <a:lnTo>
                    <a:pt x="967" y="287"/>
                  </a:lnTo>
                  <a:lnTo>
                    <a:pt x="967" y="290"/>
                  </a:lnTo>
                  <a:lnTo>
                    <a:pt x="1116" y="290"/>
                  </a:lnTo>
                  <a:lnTo>
                    <a:pt x="1116" y="287"/>
                  </a:lnTo>
                  <a:lnTo>
                    <a:pt x="1118" y="287"/>
                  </a:lnTo>
                  <a:lnTo>
                    <a:pt x="1118" y="278"/>
                  </a:lnTo>
                  <a:lnTo>
                    <a:pt x="1116" y="278"/>
                  </a:lnTo>
                  <a:lnTo>
                    <a:pt x="1116" y="276"/>
                  </a:lnTo>
                  <a:lnTo>
                    <a:pt x="1111" y="276"/>
                  </a:lnTo>
                  <a:lnTo>
                    <a:pt x="971" y="276"/>
                  </a:lnTo>
                  <a:lnTo>
                    <a:pt x="978" y="283"/>
                  </a:lnTo>
                  <a:lnTo>
                    <a:pt x="978" y="145"/>
                  </a:lnTo>
                  <a:lnTo>
                    <a:pt x="978" y="143"/>
                  </a:lnTo>
                  <a:lnTo>
                    <a:pt x="978" y="140"/>
                  </a:lnTo>
                  <a:lnTo>
                    <a:pt x="976" y="140"/>
                  </a:lnTo>
                  <a:lnTo>
                    <a:pt x="976" y="138"/>
                  </a:lnTo>
                  <a:lnTo>
                    <a:pt x="974" y="138"/>
                  </a:lnTo>
                  <a:lnTo>
                    <a:pt x="971" y="138"/>
                  </a:lnTo>
                  <a:lnTo>
                    <a:pt x="904" y="138"/>
                  </a:lnTo>
                  <a:lnTo>
                    <a:pt x="911" y="145"/>
                  </a:lnTo>
                  <a:lnTo>
                    <a:pt x="911" y="7"/>
                  </a:lnTo>
                  <a:lnTo>
                    <a:pt x="911" y="5"/>
                  </a:lnTo>
                  <a:lnTo>
                    <a:pt x="911" y="2"/>
                  </a:lnTo>
                  <a:lnTo>
                    <a:pt x="908" y="2"/>
                  </a:lnTo>
                  <a:lnTo>
                    <a:pt x="908" y="0"/>
                  </a:lnTo>
                  <a:lnTo>
                    <a:pt x="906" y="0"/>
                  </a:lnTo>
                  <a:lnTo>
                    <a:pt x="904" y="0"/>
                  </a:lnTo>
                  <a:lnTo>
                    <a:pt x="766" y="0"/>
                  </a:lnTo>
                  <a:lnTo>
                    <a:pt x="763" y="0"/>
                  </a:lnTo>
                  <a:lnTo>
                    <a:pt x="761" y="0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9" y="5"/>
                  </a:lnTo>
                  <a:lnTo>
                    <a:pt x="759" y="7"/>
                  </a:lnTo>
                  <a:lnTo>
                    <a:pt x="759" y="145"/>
                  </a:lnTo>
                  <a:lnTo>
                    <a:pt x="766" y="138"/>
                  </a:lnTo>
                  <a:lnTo>
                    <a:pt x="696" y="138"/>
                  </a:lnTo>
                  <a:lnTo>
                    <a:pt x="693" y="138"/>
                  </a:lnTo>
                  <a:lnTo>
                    <a:pt x="691" y="138"/>
                  </a:lnTo>
                  <a:lnTo>
                    <a:pt x="691" y="140"/>
                  </a:lnTo>
                  <a:lnTo>
                    <a:pt x="689" y="140"/>
                  </a:lnTo>
                  <a:lnTo>
                    <a:pt x="689" y="143"/>
                  </a:lnTo>
                  <a:lnTo>
                    <a:pt x="689" y="145"/>
                  </a:lnTo>
                  <a:lnTo>
                    <a:pt x="689" y="283"/>
                  </a:lnTo>
                  <a:lnTo>
                    <a:pt x="696" y="276"/>
                  </a:lnTo>
                  <a:lnTo>
                    <a:pt x="628" y="276"/>
                  </a:lnTo>
                  <a:lnTo>
                    <a:pt x="635" y="283"/>
                  </a:lnTo>
                  <a:lnTo>
                    <a:pt x="635" y="145"/>
                  </a:lnTo>
                  <a:lnTo>
                    <a:pt x="635" y="143"/>
                  </a:lnTo>
                  <a:lnTo>
                    <a:pt x="635" y="140"/>
                  </a:lnTo>
                  <a:lnTo>
                    <a:pt x="633" y="140"/>
                  </a:lnTo>
                  <a:lnTo>
                    <a:pt x="633" y="138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490" y="138"/>
                  </a:lnTo>
                  <a:lnTo>
                    <a:pt x="488" y="138"/>
                  </a:lnTo>
                  <a:lnTo>
                    <a:pt x="486" y="138"/>
                  </a:lnTo>
                  <a:lnTo>
                    <a:pt x="486" y="140"/>
                  </a:lnTo>
                  <a:lnTo>
                    <a:pt x="483" y="140"/>
                  </a:lnTo>
                  <a:lnTo>
                    <a:pt x="483" y="143"/>
                  </a:lnTo>
                  <a:lnTo>
                    <a:pt x="483" y="145"/>
                  </a:lnTo>
                  <a:lnTo>
                    <a:pt x="483" y="283"/>
                  </a:lnTo>
                  <a:lnTo>
                    <a:pt x="490" y="276"/>
                  </a:lnTo>
                  <a:lnTo>
                    <a:pt x="353" y="276"/>
                  </a:lnTo>
                  <a:lnTo>
                    <a:pt x="350" y="276"/>
                  </a:lnTo>
                  <a:lnTo>
                    <a:pt x="348" y="276"/>
                  </a:lnTo>
                  <a:lnTo>
                    <a:pt x="348" y="278"/>
                  </a:lnTo>
                  <a:lnTo>
                    <a:pt x="346" y="278"/>
                  </a:lnTo>
                  <a:lnTo>
                    <a:pt x="346" y="280"/>
                  </a:lnTo>
                  <a:lnTo>
                    <a:pt x="346" y="283"/>
                  </a:lnTo>
                  <a:lnTo>
                    <a:pt x="346" y="421"/>
                  </a:lnTo>
                  <a:lnTo>
                    <a:pt x="353" y="414"/>
                  </a:lnTo>
                  <a:lnTo>
                    <a:pt x="215" y="414"/>
                  </a:lnTo>
                  <a:lnTo>
                    <a:pt x="222" y="421"/>
                  </a:lnTo>
                  <a:lnTo>
                    <a:pt x="222" y="283"/>
                  </a:lnTo>
                  <a:lnTo>
                    <a:pt x="222" y="280"/>
                  </a:lnTo>
                  <a:lnTo>
                    <a:pt x="222" y="278"/>
                  </a:lnTo>
                  <a:lnTo>
                    <a:pt x="219" y="278"/>
                  </a:lnTo>
                  <a:lnTo>
                    <a:pt x="219" y="276"/>
                  </a:lnTo>
                  <a:lnTo>
                    <a:pt x="217" y="276"/>
                  </a:lnTo>
                  <a:lnTo>
                    <a:pt x="215" y="276"/>
                  </a:lnTo>
                  <a:lnTo>
                    <a:pt x="7" y="2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C003020-B8BA-4888-ACE3-DDDA956E1A94}"/>
              </a:ext>
            </a:extLst>
          </p:cNvPr>
          <p:cNvGrpSpPr/>
          <p:nvPr/>
        </p:nvGrpSpPr>
        <p:grpSpPr>
          <a:xfrm>
            <a:off x="843776" y="1925964"/>
            <a:ext cx="4897437" cy="2232025"/>
            <a:chOff x="2913064" y="2316163"/>
            <a:chExt cx="4897437" cy="2232025"/>
          </a:xfrm>
        </p:grpSpPr>
        <p:sp>
          <p:nvSpPr>
            <p:cNvPr id="7178" name="Freeform 47"/>
            <p:cNvSpPr>
              <a:spLocks/>
            </p:cNvSpPr>
            <p:nvPr/>
          </p:nvSpPr>
          <p:spPr bwMode="auto">
            <a:xfrm>
              <a:off x="2990851" y="2882901"/>
              <a:ext cx="4378325" cy="1314450"/>
            </a:xfrm>
            <a:custGeom>
              <a:avLst/>
              <a:gdLst>
                <a:gd name="T0" fmla="*/ 0 w 2757"/>
                <a:gd name="T1" fmla="*/ 828 h 828"/>
                <a:gd name="T2" fmla="*/ 0 w 2757"/>
                <a:gd name="T3" fmla="*/ 690 h 828"/>
                <a:gd name="T4" fmla="*/ 413 w 2757"/>
                <a:gd name="T5" fmla="*/ 690 h 828"/>
                <a:gd name="T6" fmla="*/ 413 w 2757"/>
                <a:gd name="T7" fmla="*/ 552 h 828"/>
                <a:gd name="T8" fmla="*/ 551 w 2757"/>
                <a:gd name="T9" fmla="*/ 552 h 828"/>
                <a:gd name="T10" fmla="*/ 551 w 2757"/>
                <a:gd name="T11" fmla="*/ 414 h 828"/>
                <a:gd name="T12" fmla="*/ 619 w 2757"/>
                <a:gd name="T13" fmla="*/ 414 h 828"/>
                <a:gd name="T14" fmla="*/ 619 w 2757"/>
                <a:gd name="T15" fmla="*/ 276 h 828"/>
                <a:gd name="T16" fmla="*/ 756 w 2757"/>
                <a:gd name="T17" fmla="*/ 276 h 828"/>
                <a:gd name="T18" fmla="*/ 756 w 2757"/>
                <a:gd name="T19" fmla="*/ 414 h 828"/>
                <a:gd name="T20" fmla="*/ 897 w 2757"/>
                <a:gd name="T21" fmla="*/ 414 h 828"/>
                <a:gd name="T22" fmla="*/ 897 w 2757"/>
                <a:gd name="T23" fmla="*/ 276 h 828"/>
                <a:gd name="T24" fmla="*/ 1034 w 2757"/>
                <a:gd name="T25" fmla="*/ 276 h 828"/>
                <a:gd name="T26" fmla="*/ 1034 w 2757"/>
                <a:gd name="T27" fmla="*/ 138 h 828"/>
                <a:gd name="T28" fmla="*/ 1172 w 2757"/>
                <a:gd name="T29" fmla="*/ 138 h 828"/>
                <a:gd name="T30" fmla="*/ 1172 w 2757"/>
                <a:gd name="T31" fmla="*/ 0 h 828"/>
                <a:gd name="T32" fmla="*/ 1310 w 2757"/>
                <a:gd name="T33" fmla="*/ 0 h 828"/>
                <a:gd name="T34" fmla="*/ 1310 w 2757"/>
                <a:gd name="T35" fmla="*/ 138 h 828"/>
                <a:gd name="T36" fmla="*/ 1450 w 2757"/>
                <a:gd name="T37" fmla="*/ 138 h 828"/>
                <a:gd name="T38" fmla="*/ 1450 w 2757"/>
                <a:gd name="T39" fmla="*/ 0 h 828"/>
                <a:gd name="T40" fmla="*/ 1587 w 2757"/>
                <a:gd name="T41" fmla="*/ 0 h 828"/>
                <a:gd name="T42" fmla="*/ 1587 w 2757"/>
                <a:gd name="T43" fmla="*/ 138 h 828"/>
                <a:gd name="T44" fmla="*/ 1725 w 2757"/>
                <a:gd name="T45" fmla="*/ 138 h 828"/>
                <a:gd name="T46" fmla="*/ 1725 w 2757"/>
                <a:gd name="T47" fmla="*/ 276 h 828"/>
                <a:gd name="T48" fmla="*/ 1863 w 2757"/>
                <a:gd name="T49" fmla="*/ 276 h 828"/>
                <a:gd name="T50" fmla="*/ 1863 w 2757"/>
                <a:gd name="T51" fmla="*/ 138 h 828"/>
                <a:gd name="T52" fmla="*/ 1930 w 2757"/>
                <a:gd name="T53" fmla="*/ 138 h 828"/>
                <a:gd name="T54" fmla="*/ 1930 w 2757"/>
                <a:gd name="T55" fmla="*/ 0 h 828"/>
                <a:gd name="T56" fmla="*/ 2068 w 2757"/>
                <a:gd name="T57" fmla="*/ 0 h 828"/>
                <a:gd name="T58" fmla="*/ 2068 w 2757"/>
                <a:gd name="T59" fmla="*/ 138 h 828"/>
                <a:gd name="T60" fmla="*/ 2208 w 2757"/>
                <a:gd name="T61" fmla="*/ 138 h 828"/>
                <a:gd name="T62" fmla="*/ 2208 w 2757"/>
                <a:gd name="T63" fmla="*/ 276 h 828"/>
                <a:gd name="T64" fmla="*/ 2346 w 2757"/>
                <a:gd name="T65" fmla="*/ 276 h 828"/>
                <a:gd name="T66" fmla="*/ 2346 w 2757"/>
                <a:gd name="T67" fmla="*/ 414 h 828"/>
                <a:gd name="T68" fmla="*/ 2484 w 2757"/>
                <a:gd name="T69" fmla="*/ 414 h 828"/>
                <a:gd name="T70" fmla="*/ 2484 w 2757"/>
                <a:gd name="T71" fmla="*/ 276 h 828"/>
                <a:gd name="T72" fmla="*/ 2622 w 2757"/>
                <a:gd name="T73" fmla="*/ 276 h 828"/>
                <a:gd name="T74" fmla="*/ 2622 w 2757"/>
                <a:gd name="T75" fmla="*/ 138 h 828"/>
                <a:gd name="T76" fmla="*/ 2759 w 2757"/>
                <a:gd name="T77" fmla="*/ 138 h 828"/>
                <a:gd name="T78" fmla="*/ 2759 w 2757"/>
                <a:gd name="T79" fmla="*/ 276 h 828"/>
                <a:gd name="T80" fmla="*/ 2759 w 2757"/>
                <a:gd name="T81" fmla="*/ 828 h 828"/>
                <a:gd name="T82" fmla="*/ 413 w 2757"/>
                <a:gd name="T83" fmla="*/ 828 h 828"/>
                <a:gd name="T84" fmla="*/ 0 w 2757"/>
                <a:gd name="T85" fmla="*/ 828 h 8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757" h="828">
                  <a:moveTo>
                    <a:pt x="0" y="828"/>
                  </a:moveTo>
                  <a:lnTo>
                    <a:pt x="0" y="690"/>
                  </a:lnTo>
                  <a:lnTo>
                    <a:pt x="413" y="690"/>
                  </a:lnTo>
                  <a:lnTo>
                    <a:pt x="413" y="552"/>
                  </a:lnTo>
                  <a:lnTo>
                    <a:pt x="551" y="552"/>
                  </a:lnTo>
                  <a:lnTo>
                    <a:pt x="551" y="414"/>
                  </a:lnTo>
                  <a:lnTo>
                    <a:pt x="619" y="414"/>
                  </a:lnTo>
                  <a:lnTo>
                    <a:pt x="619" y="276"/>
                  </a:lnTo>
                  <a:lnTo>
                    <a:pt x="756" y="276"/>
                  </a:lnTo>
                  <a:lnTo>
                    <a:pt x="756" y="414"/>
                  </a:lnTo>
                  <a:lnTo>
                    <a:pt x="897" y="414"/>
                  </a:lnTo>
                  <a:lnTo>
                    <a:pt x="897" y="276"/>
                  </a:lnTo>
                  <a:lnTo>
                    <a:pt x="1034" y="276"/>
                  </a:lnTo>
                  <a:lnTo>
                    <a:pt x="1034" y="138"/>
                  </a:lnTo>
                  <a:lnTo>
                    <a:pt x="1172" y="138"/>
                  </a:lnTo>
                  <a:lnTo>
                    <a:pt x="1172" y="0"/>
                  </a:lnTo>
                  <a:lnTo>
                    <a:pt x="1310" y="0"/>
                  </a:lnTo>
                  <a:lnTo>
                    <a:pt x="1310" y="138"/>
                  </a:lnTo>
                  <a:lnTo>
                    <a:pt x="1448" y="138"/>
                  </a:lnTo>
                  <a:lnTo>
                    <a:pt x="1448" y="0"/>
                  </a:lnTo>
                  <a:lnTo>
                    <a:pt x="1585" y="0"/>
                  </a:lnTo>
                  <a:lnTo>
                    <a:pt x="1585" y="138"/>
                  </a:lnTo>
                  <a:lnTo>
                    <a:pt x="1723" y="138"/>
                  </a:lnTo>
                  <a:lnTo>
                    <a:pt x="1723" y="276"/>
                  </a:lnTo>
                  <a:lnTo>
                    <a:pt x="1861" y="276"/>
                  </a:lnTo>
                  <a:lnTo>
                    <a:pt x="1861" y="138"/>
                  </a:lnTo>
                  <a:lnTo>
                    <a:pt x="1928" y="138"/>
                  </a:lnTo>
                  <a:lnTo>
                    <a:pt x="1928" y="0"/>
                  </a:lnTo>
                  <a:lnTo>
                    <a:pt x="2066" y="0"/>
                  </a:lnTo>
                  <a:lnTo>
                    <a:pt x="2066" y="138"/>
                  </a:lnTo>
                  <a:lnTo>
                    <a:pt x="2206" y="138"/>
                  </a:lnTo>
                  <a:lnTo>
                    <a:pt x="2206" y="276"/>
                  </a:lnTo>
                  <a:lnTo>
                    <a:pt x="2344" y="276"/>
                  </a:lnTo>
                  <a:lnTo>
                    <a:pt x="2344" y="414"/>
                  </a:lnTo>
                  <a:lnTo>
                    <a:pt x="2482" y="414"/>
                  </a:lnTo>
                  <a:lnTo>
                    <a:pt x="2482" y="276"/>
                  </a:lnTo>
                  <a:lnTo>
                    <a:pt x="2620" y="276"/>
                  </a:lnTo>
                  <a:lnTo>
                    <a:pt x="2620" y="138"/>
                  </a:lnTo>
                  <a:lnTo>
                    <a:pt x="2757" y="138"/>
                  </a:lnTo>
                  <a:lnTo>
                    <a:pt x="2757" y="276"/>
                  </a:lnTo>
                  <a:lnTo>
                    <a:pt x="2757" y="828"/>
                  </a:lnTo>
                  <a:lnTo>
                    <a:pt x="413" y="828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79" name="Line 48"/>
            <p:cNvSpPr>
              <a:spLocks noChangeShapeType="1"/>
            </p:cNvSpPr>
            <p:nvPr/>
          </p:nvSpPr>
          <p:spPr bwMode="auto">
            <a:xfrm>
              <a:off x="3098801" y="3321051"/>
              <a:ext cx="4378325" cy="158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0" name="Rectangle 49"/>
            <p:cNvSpPr>
              <a:spLocks noChangeArrowheads="1"/>
            </p:cNvSpPr>
            <p:nvPr/>
          </p:nvSpPr>
          <p:spPr bwMode="auto">
            <a:xfrm>
              <a:off x="7518401" y="4303713"/>
              <a:ext cx="666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de-DE"/>
            </a:p>
          </p:txBody>
        </p:sp>
        <p:sp>
          <p:nvSpPr>
            <p:cNvPr id="7181" name="Rectangle 50"/>
            <p:cNvSpPr>
              <a:spLocks noChangeArrowheads="1"/>
            </p:cNvSpPr>
            <p:nvPr/>
          </p:nvSpPr>
          <p:spPr bwMode="auto">
            <a:xfrm>
              <a:off x="3232151" y="2316163"/>
              <a:ext cx="29845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b="0">
                  <a:solidFill>
                    <a:srgbClr val="000000"/>
                  </a:solidFill>
                  <a:latin typeface="Book Antiqua" pitchFamily="18" charset="0"/>
                </a:rPr>
                <a:t>X(t)</a:t>
              </a:r>
              <a:endParaRPr lang="de-DE"/>
            </a:p>
          </p:txBody>
        </p:sp>
        <p:sp>
          <p:nvSpPr>
            <p:cNvPr id="7182" name="Line 51"/>
            <p:cNvSpPr>
              <a:spLocks noChangeShapeType="1"/>
            </p:cNvSpPr>
            <p:nvPr/>
          </p:nvSpPr>
          <p:spPr bwMode="auto">
            <a:xfrm>
              <a:off x="7729539" y="4164013"/>
              <a:ext cx="22225" cy="174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3" name="Freeform 52"/>
            <p:cNvSpPr>
              <a:spLocks/>
            </p:cNvSpPr>
            <p:nvPr/>
          </p:nvSpPr>
          <p:spPr bwMode="auto">
            <a:xfrm>
              <a:off x="3087689" y="2549526"/>
              <a:ext cx="14287" cy="1795463"/>
            </a:xfrm>
            <a:custGeom>
              <a:avLst/>
              <a:gdLst>
                <a:gd name="T0" fmla="*/ 9 w 9"/>
                <a:gd name="T1" fmla="*/ 2 h 1131"/>
                <a:gd name="T2" fmla="*/ 9 w 9"/>
                <a:gd name="T3" fmla="*/ 0 h 1131"/>
                <a:gd name="T4" fmla="*/ 4 w 9"/>
                <a:gd name="T5" fmla="*/ 0 h 1131"/>
                <a:gd name="T6" fmla="*/ 4 w 9"/>
                <a:gd name="T7" fmla="*/ 2 h 1131"/>
                <a:gd name="T8" fmla="*/ 0 w 9"/>
                <a:gd name="T9" fmla="*/ 1129 h 1131"/>
                <a:gd name="T10" fmla="*/ 0 w 9"/>
                <a:gd name="T11" fmla="*/ 1131 h 1131"/>
                <a:gd name="T12" fmla="*/ 4 w 9"/>
                <a:gd name="T13" fmla="*/ 1131 h 1131"/>
                <a:gd name="T14" fmla="*/ 4 w 9"/>
                <a:gd name="T15" fmla="*/ 1129 h 1131"/>
                <a:gd name="T16" fmla="*/ 9 w 9"/>
                <a:gd name="T17" fmla="*/ 2 h 1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1131">
                  <a:moveTo>
                    <a:pt x="9" y="2"/>
                  </a:moveTo>
                  <a:lnTo>
                    <a:pt x="9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0" y="1129"/>
                  </a:lnTo>
                  <a:lnTo>
                    <a:pt x="0" y="1131"/>
                  </a:lnTo>
                  <a:lnTo>
                    <a:pt x="4" y="1131"/>
                  </a:lnTo>
                  <a:lnTo>
                    <a:pt x="4" y="1129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4" name="Freeform 53"/>
            <p:cNvSpPr>
              <a:spLocks/>
            </p:cNvSpPr>
            <p:nvPr/>
          </p:nvSpPr>
          <p:spPr bwMode="auto">
            <a:xfrm>
              <a:off x="2938464" y="4189413"/>
              <a:ext cx="4872037" cy="11113"/>
            </a:xfrm>
            <a:custGeom>
              <a:avLst/>
              <a:gdLst>
                <a:gd name="T0" fmla="*/ 3 w 3068"/>
                <a:gd name="T1" fmla="*/ 0 h 7"/>
                <a:gd name="T2" fmla="*/ 0 w 3068"/>
                <a:gd name="T3" fmla="*/ 0 h 7"/>
                <a:gd name="T4" fmla="*/ 0 w 3068"/>
                <a:gd name="T5" fmla="*/ 5 h 7"/>
                <a:gd name="T6" fmla="*/ 3 w 3068"/>
                <a:gd name="T7" fmla="*/ 5 h 7"/>
                <a:gd name="T8" fmla="*/ 3068 w 3068"/>
                <a:gd name="T9" fmla="*/ 7 h 7"/>
                <a:gd name="T10" fmla="*/ 3070 w 3068"/>
                <a:gd name="T11" fmla="*/ 7 h 7"/>
                <a:gd name="T12" fmla="*/ 3070 w 3068"/>
                <a:gd name="T13" fmla="*/ 2 h 7"/>
                <a:gd name="T14" fmla="*/ 3068 w 3068"/>
                <a:gd name="T15" fmla="*/ 2 h 7"/>
                <a:gd name="T16" fmla="*/ 3 w 3068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68" h="7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" y="5"/>
                  </a:lnTo>
                  <a:lnTo>
                    <a:pt x="3066" y="7"/>
                  </a:lnTo>
                  <a:lnTo>
                    <a:pt x="3068" y="7"/>
                  </a:lnTo>
                  <a:lnTo>
                    <a:pt x="3068" y="2"/>
                  </a:lnTo>
                  <a:lnTo>
                    <a:pt x="306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5" name="Freeform 54"/>
            <p:cNvSpPr>
              <a:spLocks/>
            </p:cNvSpPr>
            <p:nvPr/>
          </p:nvSpPr>
          <p:spPr bwMode="auto">
            <a:xfrm>
              <a:off x="2979739" y="2871788"/>
              <a:ext cx="4400550" cy="1117600"/>
            </a:xfrm>
            <a:custGeom>
              <a:avLst/>
              <a:gdLst>
                <a:gd name="T0" fmla="*/ 0 w 2771"/>
                <a:gd name="T1" fmla="*/ 701 h 704"/>
                <a:gd name="T2" fmla="*/ 427 w 2771"/>
                <a:gd name="T3" fmla="*/ 701 h 704"/>
                <a:gd name="T4" fmla="*/ 565 w 2771"/>
                <a:gd name="T5" fmla="*/ 564 h 704"/>
                <a:gd name="T6" fmla="*/ 633 w 2771"/>
                <a:gd name="T7" fmla="*/ 426 h 704"/>
                <a:gd name="T8" fmla="*/ 756 w 2771"/>
                <a:gd name="T9" fmla="*/ 426 h 704"/>
                <a:gd name="T10" fmla="*/ 911 w 2771"/>
                <a:gd name="T11" fmla="*/ 426 h 704"/>
                <a:gd name="T12" fmla="*/ 1048 w 2771"/>
                <a:gd name="T13" fmla="*/ 288 h 704"/>
                <a:gd name="T14" fmla="*/ 1186 w 2771"/>
                <a:gd name="T15" fmla="*/ 150 h 704"/>
                <a:gd name="T16" fmla="*/ 1310 w 2771"/>
                <a:gd name="T17" fmla="*/ 150 h 704"/>
                <a:gd name="T18" fmla="*/ 1464 w 2771"/>
                <a:gd name="T19" fmla="*/ 150 h 704"/>
                <a:gd name="T20" fmla="*/ 1587 w 2771"/>
                <a:gd name="T21" fmla="*/ 150 h 704"/>
                <a:gd name="T22" fmla="*/ 1725 w 2771"/>
                <a:gd name="T23" fmla="*/ 288 h 704"/>
                <a:gd name="T24" fmla="*/ 1877 w 2771"/>
                <a:gd name="T25" fmla="*/ 288 h 704"/>
                <a:gd name="T26" fmla="*/ 1944 w 2771"/>
                <a:gd name="T27" fmla="*/ 150 h 704"/>
                <a:gd name="T28" fmla="*/ 2068 w 2771"/>
                <a:gd name="T29" fmla="*/ 150 h 704"/>
                <a:gd name="T30" fmla="*/ 2208 w 2771"/>
                <a:gd name="T31" fmla="*/ 288 h 704"/>
                <a:gd name="T32" fmla="*/ 2346 w 2771"/>
                <a:gd name="T33" fmla="*/ 426 h 704"/>
                <a:gd name="T34" fmla="*/ 2498 w 2771"/>
                <a:gd name="T35" fmla="*/ 426 h 704"/>
                <a:gd name="T36" fmla="*/ 2636 w 2771"/>
                <a:gd name="T37" fmla="*/ 288 h 704"/>
                <a:gd name="T38" fmla="*/ 2773 w 2771"/>
                <a:gd name="T39" fmla="*/ 150 h 704"/>
                <a:gd name="T40" fmla="*/ 2629 w 2771"/>
                <a:gd name="T41" fmla="*/ 138 h 704"/>
                <a:gd name="T42" fmla="*/ 2622 w 2771"/>
                <a:gd name="T43" fmla="*/ 143 h 704"/>
                <a:gd name="T44" fmla="*/ 2488 w 2771"/>
                <a:gd name="T45" fmla="*/ 276 h 704"/>
                <a:gd name="T46" fmla="*/ 2484 w 2771"/>
                <a:gd name="T47" fmla="*/ 283 h 704"/>
                <a:gd name="T48" fmla="*/ 2360 w 2771"/>
                <a:gd name="T49" fmla="*/ 283 h 704"/>
                <a:gd name="T50" fmla="*/ 2355 w 2771"/>
                <a:gd name="T51" fmla="*/ 276 h 704"/>
                <a:gd name="T52" fmla="*/ 2222 w 2771"/>
                <a:gd name="T53" fmla="*/ 143 h 704"/>
                <a:gd name="T54" fmla="*/ 2215 w 2771"/>
                <a:gd name="T55" fmla="*/ 138 h 704"/>
                <a:gd name="T56" fmla="*/ 2082 w 2771"/>
                <a:gd name="T57" fmla="*/ 3 h 704"/>
                <a:gd name="T58" fmla="*/ 1937 w 2771"/>
                <a:gd name="T59" fmla="*/ 0 h 704"/>
                <a:gd name="T60" fmla="*/ 1930 w 2771"/>
                <a:gd name="T61" fmla="*/ 5 h 704"/>
                <a:gd name="T62" fmla="*/ 1867 w 2771"/>
                <a:gd name="T63" fmla="*/ 138 h 704"/>
                <a:gd name="T64" fmla="*/ 1863 w 2771"/>
                <a:gd name="T65" fmla="*/ 145 h 704"/>
                <a:gd name="T66" fmla="*/ 1739 w 2771"/>
                <a:gd name="T67" fmla="*/ 145 h 704"/>
                <a:gd name="T68" fmla="*/ 1734 w 2771"/>
                <a:gd name="T69" fmla="*/ 138 h 704"/>
                <a:gd name="T70" fmla="*/ 1601 w 2771"/>
                <a:gd name="T71" fmla="*/ 5 h 704"/>
                <a:gd name="T72" fmla="*/ 1594 w 2771"/>
                <a:gd name="T73" fmla="*/ 0 h 704"/>
                <a:gd name="T74" fmla="*/ 1450 w 2771"/>
                <a:gd name="T75" fmla="*/ 3 h 704"/>
                <a:gd name="T76" fmla="*/ 1317 w 2771"/>
                <a:gd name="T77" fmla="*/ 138 h 704"/>
                <a:gd name="T78" fmla="*/ 1321 w 2771"/>
                <a:gd name="T79" fmla="*/ 3 h 704"/>
                <a:gd name="T80" fmla="*/ 1177 w 2771"/>
                <a:gd name="T81" fmla="*/ 0 h 704"/>
                <a:gd name="T82" fmla="*/ 1172 w 2771"/>
                <a:gd name="T83" fmla="*/ 7 h 704"/>
                <a:gd name="T84" fmla="*/ 1037 w 2771"/>
                <a:gd name="T85" fmla="*/ 138 h 704"/>
                <a:gd name="T86" fmla="*/ 1034 w 2771"/>
                <a:gd name="T87" fmla="*/ 283 h 704"/>
                <a:gd name="T88" fmla="*/ 899 w 2771"/>
                <a:gd name="T89" fmla="*/ 278 h 704"/>
                <a:gd name="T90" fmla="*/ 904 w 2771"/>
                <a:gd name="T91" fmla="*/ 414 h 704"/>
                <a:gd name="T92" fmla="*/ 770 w 2771"/>
                <a:gd name="T93" fmla="*/ 278 h 704"/>
                <a:gd name="T94" fmla="*/ 626 w 2771"/>
                <a:gd name="T95" fmla="*/ 276 h 704"/>
                <a:gd name="T96" fmla="*/ 619 w 2771"/>
                <a:gd name="T97" fmla="*/ 281 h 704"/>
                <a:gd name="T98" fmla="*/ 556 w 2771"/>
                <a:gd name="T99" fmla="*/ 414 h 704"/>
                <a:gd name="T100" fmla="*/ 551 w 2771"/>
                <a:gd name="T101" fmla="*/ 421 h 704"/>
                <a:gd name="T102" fmla="*/ 416 w 2771"/>
                <a:gd name="T103" fmla="*/ 552 h 704"/>
                <a:gd name="T104" fmla="*/ 7 w 2771"/>
                <a:gd name="T105" fmla="*/ 690 h 70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771" h="704">
                  <a:moveTo>
                    <a:pt x="7" y="690"/>
                  </a:moveTo>
                  <a:lnTo>
                    <a:pt x="2" y="690"/>
                  </a:lnTo>
                  <a:lnTo>
                    <a:pt x="2" y="692"/>
                  </a:lnTo>
                  <a:lnTo>
                    <a:pt x="0" y="692"/>
                  </a:lnTo>
                  <a:lnTo>
                    <a:pt x="0" y="701"/>
                  </a:lnTo>
                  <a:lnTo>
                    <a:pt x="2" y="701"/>
                  </a:lnTo>
                  <a:lnTo>
                    <a:pt x="2" y="704"/>
                  </a:lnTo>
                  <a:lnTo>
                    <a:pt x="425" y="704"/>
                  </a:lnTo>
                  <a:lnTo>
                    <a:pt x="425" y="701"/>
                  </a:lnTo>
                  <a:lnTo>
                    <a:pt x="427" y="701"/>
                  </a:lnTo>
                  <a:lnTo>
                    <a:pt x="427" y="559"/>
                  </a:lnTo>
                  <a:lnTo>
                    <a:pt x="420" y="566"/>
                  </a:lnTo>
                  <a:lnTo>
                    <a:pt x="563" y="566"/>
                  </a:lnTo>
                  <a:lnTo>
                    <a:pt x="563" y="564"/>
                  </a:lnTo>
                  <a:lnTo>
                    <a:pt x="565" y="564"/>
                  </a:lnTo>
                  <a:lnTo>
                    <a:pt x="565" y="421"/>
                  </a:lnTo>
                  <a:lnTo>
                    <a:pt x="558" y="428"/>
                  </a:lnTo>
                  <a:lnTo>
                    <a:pt x="630" y="428"/>
                  </a:lnTo>
                  <a:lnTo>
                    <a:pt x="630" y="426"/>
                  </a:lnTo>
                  <a:lnTo>
                    <a:pt x="633" y="426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763" y="290"/>
                  </a:lnTo>
                  <a:lnTo>
                    <a:pt x="756" y="283"/>
                  </a:lnTo>
                  <a:lnTo>
                    <a:pt x="756" y="426"/>
                  </a:lnTo>
                  <a:lnTo>
                    <a:pt x="759" y="426"/>
                  </a:lnTo>
                  <a:lnTo>
                    <a:pt x="759" y="428"/>
                  </a:lnTo>
                  <a:lnTo>
                    <a:pt x="908" y="428"/>
                  </a:lnTo>
                  <a:lnTo>
                    <a:pt x="908" y="426"/>
                  </a:lnTo>
                  <a:lnTo>
                    <a:pt x="911" y="426"/>
                  </a:lnTo>
                  <a:lnTo>
                    <a:pt x="911" y="283"/>
                  </a:lnTo>
                  <a:lnTo>
                    <a:pt x="904" y="290"/>
                  </a:lnTo>
                  <a:lnTo>
                    <a:pt x="1046" y="290"/>
                  </a:lnTo>
                  <a:lnTo>
                    <a:pt x="1046" y="288"/>
                  </a:lnTo>
                  <a:lnTo>
                    <a:pt x="1048" y="288"/>
                  </a:lnTo>
                  <a:lnTo>
                    <a:pt x="1048" y="145"/>
                  </a:lnTo>
                  <a:lnTo>
                    <a:pt x="1041" y="152"/>
                  </a:lnTo>
                  <a:lnTo>
                    <a:pt x="1184" y="152"/>
                  </a:lnTo>
                  <a:lnTo>
                    <a:pt x="1184" y="150"/>
                  </a:lnTo>
                  <a:lnTo>
                    <a:pt x="1186" y="150"/>
                  </a:lnTo>
                  <a:lnTo>
                    <a:pt x="1186" y="7"/>
                  </a:lnTo>
                  <a:lnTo>
                    <a:pt x="1179" y="14"/>
                  </a:lnTo>
                  <a:lnTo>
                    <a:pt x="1317" y="14"/>
                  </a:lnTo>
                  <a:lnTo>
                    <a:pt x="1310" y="7"/>
                  </a:lnTo>
                  <a:lnTo>
                    <a:pt x="1310" y="150"/>
                  </a:lnTo>
                  <a:lnTo>
                    <a:pt x="1312" y="150"/>
                  </a:lnTo>
                  <a:lnTo>
                    <a:pt x="1312" y="152"/>
                  </a:lnTo>
                  <a:lnTo>
                    <a:pt x="1459" y="152"/>
                  </a:lnTo>
                  <a:lnTo>
                    <a:pt x="1459" y="150"/>
                  </a:lnTo>
                  <a:lnTo>
                    <a:pt x="1462" y="150"/>
                  </a:lnTo>
                  <a:lnTo>
                    <a:pt x="1462" y="7"/>
                  </a:lnTo>
                  <a:lnTo>
                    <a:pt x="1455" y="14"/>
                  </a:lnTo>
                  <a:lnTo>
                    <a:pt x="1592" y="14"/>
                  </a:lnTo>
                  <a:lnTo>
                    <a:pt x="1585" y="7"/>
                  </a:lnTo>
                  <a:lnTo>
                    <a:pt x="1585" y="150"/>
                  </a:lnTo>
                  <a:lnTo>
                    <a:pt x="1588" y="150"/>
                  </a:lnTo>
                  <a:lnTo>
                    <a:pt x="1588" y="152"/>
                  </a:lnTo>
                  <a:lnTo>
                    <a:pt x="1730" y="152"/>
                  </a:lnTo>
                  <a:lnTo>
                    <a:pt x="1723" y="145"/>
                  </a:lnTo>
                  <a:lnTo>
                    <a:pt x="1723" y="288"/>
                  </a:lnTo>
                  <a:lnTo>
                    <a:pt x="1725" y="288"/>
                  </a:lnTo>
                  <a:lnTo>
                    <a:pt x="1725" y="290"/>
                  </a:lnTo>
                  <a:lnTo>
                    <a:pt x="1872" y="290"/>
                  </a:lnTo>
                  <a:lnTo>
                    <a:pt x="1872" y="288"/>
                  </a:lnTo>
                  <a:lnTo>
                    <a:pt x="1875" y="288"/>
                  </a:lnTo>
                  <a:lnTo>
                    <a:pt x="1875" y="145"/>
                  </a:lnTo>
                  <a:lnTo>
                    <a:pt x="1868" y="152"/>
                  </a:lnTo>
                  <a:lnTo>
                    <a:pt x="1940" y="152"/>
                  </a:lnTo>
                  <a:lnTo>
                    <a:pt x="1940" y="150"/>
                  </a:lnTo>
                  <a:lnTo>
                    <a:pt x="1942" y="150"/>
                  </a:lnTo>
                  <a:lnTo>
                    <a:pt x="1942" y="7"/>
                  </a:lnTo>
                  <a:lnTo>
                    <a:pt x="1935" y="14"/>
                  </a:lnTo>
                  <a:lnTo>
                    <a:pt x="2073" y="14"/>
                  </a:lnTo>
                  <a:lnTo>
                    <a:pt x="2066" y="7"/>
                  </a:lnTo>
                  <a:lnTo>
                    <a:pt x="2066" y="150"/>
                  </a:lnTo>
                  <a:lnTo>
                    <a:pt x="2069" y="150"/>
                  </a:lnTo>
                  <a:lnTo>
                    <a:pt x="2069" y="152"/>
                  </a:lnTo>
                  <a:lnTo>
                    <a:pt x="2213" y="152"/>
                  </a:lnTo>
                  <a:lnTo>
                    <a:pt x="2206" y="145"/>
                  </a:lnTo>
                  <a:lnTo>
                    <a:pt x="2206" y="288"/>
                  </a:lnTo>
                  <a:lnTo>
                    <a:pt x="2209" y="288"/>
                  </a:lnTo>
                  <a:lnTo>
                    <a:pt x="2209" y="290"/>
                  </a:lnTo>
                  <a:lnTo>
                    <a:pt x="2351" y="290"/>
                  </a:lnTo>
                  <a:lnTo>
                    <a:pt x="2344" y="283"/>
                  </a:lnTo>
                  <a:lnTo>
                    <a:pt x="2344" y="426"/>
                  </a:lnTo>
                  <a:lnTo>
                    <a:pt x="2346" y="426"/>
                  </a:lnTo>
                  <a:lnTo>
                    <a:pt x="2346" y="428"/>
                  </a:lnTo>
                  <a:lnTo>
                    <a:pt x="2493" y="428"/>
                  </a:lnTo>
                  <a:lnTo>
                    <a:pt x="2493" y="426"/>
                  </a:lnTo>
                  <a:lnTo>
                    <a:pt x="2496" y="426"/>
                  </a:lnTo>
                  <a:lnTo>
                    <a:pt x="2496" y="283"/>
                  </a:lnTo>
                  <a:lnTo>
                    <a:pt x="2489" y="290"/>
                  </a:lnTo>
                  <a:lnTo>
                    <a:pt x="2631" y="290"/>
                  </a:lnTo>
                  <a:lnTo>
                    <a:pt x="2631" y="288"/>
                  </a:lnTo>
                  <a:lnTo>
                    <a:pt x="2634" y="288"/>
                  </a:lnTo>
                  <a:lnTo>
                    <a:pt x="2634" y="145"/>
                  </a:lnTo>
                  <a:lnTo>
                    <a:pt x="2627" y="152"/>
                  </a:lnTo>
                  <a:lnTo>
                    <a:pt x="2769" y="152"/>
                  </a:lnTo>
                  <a:lnTo>
                    <a:pt x="2769" y="150"/>
                  </a:lnTo>
                  <a:lnTo>
                    <a:pt x="2771" y="150"/>
                  </a:lnTo>
                  <a:lnTo>
                    <a:pt x="2771" y="141"/>
                  </a:lnTo>
                  <a:lnTo>
                    <a:pt x="2769" y="141"/>
                  </a:lnTo>
                  <a:lnTo>
                    <a:pt x="2769" y="138"/>
                  </a:lnTo>
                  <a:lnTo>
                    <a:pt x="2764" y="138"/>
                  </a:lnTo>
                  <a:lnTo>
                    <a:pt x="2627" y="138"/>
                  </a:lnTo>
                  <a:lnTo>
                    <a:pt x="2624" y="138"/>
                  </a:lnTo>
                  <a:lnTo>
                    <a:pt x="2622" y="138"/>
                  </a:lnTo>
                  <a:lnTo>
                    <a:pt x="2622" y="141"/>
                  </a:lnTo>
                  <a:lnTo>
                    <a:pt x="2620" y="141"/>
                  </a:lnTo>
                  <a:lnTo>
                    <a:pt x="2620" y="143"/>
                  </a:lnTo>
                  <a:lnTo>
                    <a:pt x="2620" y="145"/>
                  </a:lnTo>
                  <a:lnTo>
                    <a:pt x="2620" y="283"/>
                  </a:lnTo>
                  <a:lnTo>
                    <a:pt x="2627" y="276"/>
                  </a:lnTo>
                  <a:lnTo>
                    <a:pt x="2489" y="276"/>
                  </a:lnTo>
                  <a:lnTo>
                    <a:pt x="2486" y="276"/>
                  </a:lnTo>
                  <a:lnTo>
                    <a:pt x="2484" y="276"/>
                  </a:lnTo>
                  <a:lnTo>
                    <a:pt x="2484" y="278"/>
                  </a:lnTo>
                  <a:lnTo>
                    <a:pt x="2482" y="278"/>
                  </a:lnTo>
                  <a:lnTo>
                    <a:pt x="2482" y="281"/>
                  </a:lnTo>
                  <a:lnTo>
                    <a:pt x="2482" y="283"/>
                  </a:lnTo>
                  <a:lnTo>
                    <a:pt x="2482" y="421"/>
                  </a:lnTo>
                  <a:lnTo>
                    <a:pt x="2489" y="414"/>
                  </a:lnTo>
                  <a:lnTo>
                    <a:pt x="2351" y="414"/>
                  </a:lnTo>
                  <a:lnTo>
                    <a:pt x="2358" y="421"/>
                  </a:lnTo>
                  <a:lnTo>
                    <a:pt x="2358" y="283"/>
                  </a:lnTo>
                  <a:lnTo>
                    <a:pt x="2358" y="281"/>
                  </a:lnTo>
                  <a:lnTo>
                    <a:pt x="2358" y="278"/>
                  </a:lnTo>
                  <a:lnTo>
                    <a:pt x="2356" y="278"/>
                  </a:lnTo>
                  <a:lnTo>
                    <a:pt x="2356" y="276"/>
                  </a:lnTo>
                  <a:lnTo>
                    <a:pt x="2353" y="276"/>
                  </a:lnTo>
                  <a:lnTo>
                    <a:pt x="2351" y="276"/>
                  </a:lnTo>
                  <a:lnTo>
                    <a:pt x="2213" y="276"/>
                  </a:lnTo>
                  <a:lnTo>
                    <a:pt x="2220" y="283"/>
                  </a:lnTo>
                  <a:lnTo>
                    <a:pt x="2220" y="145"/>
                  </a:lnTo>
                  <a:lnTo>
                    <a:pt x="2220" y="143"/>
                  </a:lnTo>
                  <a:lnTo>
                    <a:pt x="2220" y="141"/>
                  </a:lnTo>
                  <a:lnTo>
                    <a:pt x="2218" y="141"/>
                  </a:lnTo>
                  <a:lnTo>
                    <a:pt x="2218" y="138"/>
                  </a:lnTo>
                  <a:lnTo>
                    <a:pt x="2216" y="138"/>
                  </a:lnTo>
                  <a:lnTo>
                    <a:pt x="2213" y="138"/>
                  </a:lnTo>
                  <a:lnTo>
                    <a:pt x="2073" y="138"/>
                  </a:lnTo>
                  <a:lnTo>
                    <a:pt x="2080" y="145"/>
                  </a:lnTo>
                  <a:lnTo>
                    <a:pt x="2080" y="7"/>
                  </a:lnTo>
                  <a:lnTo>
                    <a:pt x="2080" y="5"/>
                  </a:lnTo>
                  <a:lnTo>
                    <a:pt x="2080" y="3"/>
                  </a:lnTo>
                  <a:lnTo>
                    <a:pt x="2078" y="3"/>
                  </a:lnTo>
                  <a:lnTo>
                    <a:pt x="2078" y="0"/>
                  </a:lnTo>
                  <a:lnTo>
                    <a:pt x="2076" y="0"/>
                  </a:lnTo>
                  <a:lnTo>
                    <a:pt x="2073" y="0"/>
                  </a:lnTo>
                  <a:lnTo>
                    <a:pt x="1935" y="0"/>
                  </a:lnTo>
                  <a:lnTo>
                    <a:pt x="1933" y="0"/>
                  </a:lnTo>
                  <a:lnTo>
                    <a:pt x="1931" y="0"/>
                  </a:lnTo>
                  <a:lnTo>
                    <a:pt x="1931" y="3"/>
                  </a:lnTo>
                  <a:lnTo>
                    <a:pt x="1928" y="3"/>
                  </a:lnTo>
                  <a:lnTo>
                    <a:pt x="1928" y="5"/>
                  </a:lnTo>
                  <a:lnTo>
                    <a:pt x="1928" y="7"/>
                  </a:lnTo>
                  <a:lnTo>
                    <a:pt x="1928" y="145"/>
                  </a:lnTo>
                  <a:lnTo>
                    <a:pt x="1935" y="138"/>
                  </a:lnTo>
                  <a:lnTo>
                    <a:pt x="1868" y="138"/>
                  </a:lnTo>
                  <a:lnTo>
                    <a:pt x="1865" y="138"/>
                  </a:lnTo>
                  <a:lnTo>
                    <a:pt x="1863" y="138"/>
                  </a:lnTo>
                  <a:lnTo>
                    <a:pt x="1863" y="141"/>
                  </a:lnTo>
                  <a:lnTo>
                    <a:pt x="1861" y="141"/>
                  </a:lnTo>
                  <a:lnTo>
                    <a:pt x="1861" y="143"/>
                  </a:lnTo>
                  <a:lnTo>
                    <a:pt x="1861" y="145"/>
                  </a:lnTo>
                  <a:lnTo>
                    <a:pt x="1861" y="283"/>
                  </a:lnTo>
                  <a:lnTo>
                    <a:pt x="1868" y="276"/>
                  </a:lnTo>
                  <a:lnTo>
                    <a:pt x="1730" y="276"/>
                  </a:lnTo>
                  <a:lnTo>
                    <a:pt x="1737" y="283"/>
                  </a:lnTo>
                  <a:lnTo>
                    <a:pt x="1737" y="145"/>
                  </a:lnTo>
                  <a:lnTo>
                    <a:pt x="1737" y="143"/>
                  </a:lnTo>
                  <a:lnTo>
                    <a:pt x="1737" y="141"/>
                  </a:lnTo>
                  <a:lnTo>
                    <a:pt x="1735" y="141"/>
                  </a:lnTo>
                  <a:lnTo>
                    <a:pt x="1735" y="138"/>
                  </a:lnTo>
                  <a:lnTo>
                    <a:pt x="1732" y="138"/>
                  </a:lnTo>
                  <a:lnTo>
                    <a:pt x="1730" y="138"/>
                  </a:lnTo>
                  <a:lnTo>
                    <a:pt x="1592" y="138"/>
                  </a:lnTo>
                  <a:lnTo>
                    <a:pt x="1599" y="145"/>
                  </a:lnTo>
                  <a:lnTo>
                    <a:pt x="1599" y="7"/>
                  </a:lnTo>
                  <a:lnTo>
                    <a:pt x="1599" y="5"/>
                  </a:lnTo>
                  <a:lnTo>
                    <a:pt x="1599" y="3"/>
                  </a:lnTo>
                  <a:lnTo>
                    <a:pt x="1597" y="3"/>
                  </a:lnTo>
                  <a:lnTo>
                    <a:pt x="1597" y="0"/>
                  </a:lnTo>
                  <a:lnTo>
                    <a:pt x="1595" y="0"/>
                  </a:lnTo>
                  <a:lnTo>
                    <a:pt x="1592" y="0"/>
                  </a:lnTo>
                  <a:lnTo>
                    <a:pt x="1455" y="0"/>
                  </a:lnTo>
                  <a:lnTo>
                    <a:pt x="1452" y="0"/>
                  </a:lnTo>
                  <a:lnTo>
                    <a:pt x="1450" y="0"/>
                  </a:lnTo>
                  <a:lnTo>
                    <a:pt x="1450" y="3"/>
                  </a:lnTo>
                  <a:lnTo>
                    <a:pt x="1448" y="3"/>
                  </a:lnTo>
                  <a:lnTo>
                    <a:pt x="1448" y="5"/>
                  </a:lnTo>
                  <a:lnTo>
                    <a:pt x="1448" y="7"/>
                  </a:lnTo>
                  <a:lnTo>
                    <a:pt x="1448" y="145"/>
                  </a:lnTo>
                  <a:lnTo>
                    <a:pt x="1455" y="138"/>
                  </a:lnTo>
                  <a:lnTo>
                    <a:pt x="1317" y="138"/>
                  </a:lnTo>
                  <a:lnTo>
                    <a:pt x="1324" y="145"/>
                  </a:lnTo>
                  <a:lnTo>
                    <a:pt x="1324" y="7"/>
                  </a:lnTo>
                  <a:lnTo>
                    <a:pt x="1324" y="5"/>
                  </a:lnTo>
                  <a:lnTo>
                    <a:pt x="1324" y="3"/>
                  </a:lnTo>
                  <a:lnTo>
                    <a:pt x="1321" y="3"/>
                  </a:lnTo>
                  <a:lnTo>
                    <a:pt x="1321" y="0"/>
                  </a:lnTo>
                  <a:lnTo>
                    <a:pt x="1319" y="0"/>
                  </a:lnTo>
                  <a:lnTo>
                    <a:pt x="1317" y="0"/>
                  </a:lnTo>
                  <a:lnTo>
                    <a:pt x="1179" y="0"/>
                  </a:lnTo>
                  <a:lnTo>
                    <a:pt x="1177" y="0"/>
                  </a:lnTo>
                  <a:lnTo>
                    <a:pt x="1174" y="0"/>
                  </a:lnTo>
                  <a:lnTo>
                    <a:pt x="1174" y="3"/>
                  </a:lnTo>
                  <a:lnTo>
                    <a:pt x="1172" y="3"/>
                  </a:lnTo>
                  <a:lnTo>
                    <a:pt x="1172" y="5"/>
                  </a:lnTo>
                  <a:lnTo>
                    <a:pt x="1172" y="7"/>
                  </a:lnTo>
                  <a:lnTo>
                    <a:pt x="1172" y="145"/>
                  </a:lnTo>
                  <a:lnTo>
                    <a:pt x="1179" y="138"/>
                  </a:lnTo>
                  <a:lnTo>
                    <a:pt x="1041" y="138"/>
                  </a:lnTo>
                  <a:lnTo>
                    <a:pt x="1039" y="138"/>
                  </a:lnTo>
                  <a:lnTo>
                    <a:pt x="1037" y="138"/>
                  </a:lnTo>
                  <a:lnTo>
                    <a:pt x="1037" y="141"/>
                  </a:lnTo>
                  <a:lnTo>
                    <a:pt x="1034" y="141"/>
                  </a:lnTo>
                  <a:lnTo>
                    <a:pt x="1034" y="143"/>
                  </a:lnTo>
                  <a:lnTo>
                    <a:pt x="1034" y="145"/>
                  </a:lnTo>
                  <a:lnTo>
                    <a:pt x="1034" y="283"/>
                  </a:lnTo>
                  <a:lnTo>
                    <a:pt x="1041" y="276"/>
                  </a:lnTo>
                  <a:lnTo>
                    <a:pt x="904" y="276"/>
                  </a:lnTo>
                  <a:lnTo>
                    <a:pt x="901" y="276"/>
                  </a:lnTo>
                  <a:lnTo>
                    <a:pt x="899" y="276"/>
                  </a:lnTo>
                  <a:lnTo>
                    <a:pt x="899" y="278"/>
                  </a:lnTo>
                  <a:lnTo>
                    <a:pt x="897" y="278"/>
                  </a:lnTo>
                  <a:lnTo>
                    <a:pt x="897" y="281"/>
                  </a:lnTo>
                  <a:lnTo>
                    <a:pt x="897" y="283"/>
                  </a:lnTo>
                  <a:lnTo>
                    <a:pt x="897" y="421"/>
                  </a:lnTo>
                  <a:lnTo>
                    <a:pt x="904" y="414"/>
                  </a:lnTo>
                  <a:lnTo>
                    <a:pt x="763" y="414"/>
                  </a:lnTo>
                  <a:lnTo>
                    <a:pt x="770" y="421"/>
                  </a:lnTo>
                  <a:lnTo>
                    <a:pt x="770" y="283"/>
                  </a:lnTo>
                  <a:lnTo>
                    <a:pt x="770" y="281"/>
                  </a:lnTo>
                  <a:lnTo>
                    <a:pt x="770" y="278"/>
                  </a:lnTo>
                  <a:lnTo>
                    <a:pt x="768" y="278"/>
                  </a:lnTo>
                  <a:lnTo>
                    <a:pt x="768" y="276"/>
                  </a:lnTo>
                  <a:lnTo>
                    <a:pt x="766" y="276"/>
                  </a:lnTo>
                  <a:lnTo>
                    <a:pt x="763" y="276"/>
                  </a:lnTo>
                  <a:lnTo>
                    <a:pt x="626" y="276"/>
                  </a:lnTo>
                  <a:lnTo>
                    <a:pt x="623" y="276"/>
                  </a:lnTo>
                  <a:lnTo>
                    <a:pt x="621" y="276"/>
                  </a:lnTo>
                  <a:lnTo>
                    <a:pt x="621" y="278"/>
                  </a:lnTo>
                  <a:lnTo>
                    <a:pt x="619" y="278"/>
                  </a:lnTo>
                  <a:lnTo>
                    <a:pt x="619" y="281"/>
                  </a:lnTo>
                  <a:lnTo>
                    <a:pt x="619" y="283"/>
                  </a:lnTo>
                  <a:lnTo>
                    <a:pt x="619" y="421"/>
                  </a:lnTo>
                  <a:lnTo>
                    <a:pt x="626" y="414"/>
                  </a:lnTo>
                  <a:lnTo>
                    <a:pt x="558" y="414"/>
                  </a:lnTo>
                  <a:lnTo>
                    <a:pt x="556" y="414"/>
                  </a:lnTo>
                  <a:lnTo>
                    <a:pt x="553" y="414"/>
                  </a:lnTo>
                  <a:lnTo>
                    <a:pt x="553" y="416"/>
                  </a:lnTo>
                  <a:lnTo>
                    <a:pt x="551" y="416"/>
                  </a:lnTo>
                  <a:lnTo>
                    <a:pt x="551" y="419"/>
                  </a:lnTo>
                  <a:lnTo>
                    <a:pt x="551" y="421"/>
                  </a:lnTo>
                  <a:lnTo>
                    <a:pt x="551" y="559"/>
                  </a:lnTo>
                  <a:lnTo>
                    <a:pt x="558" y="552"/>
                  </a:lnTo>
                  <a:lnTo>
                    <a:pt x="420" y="552"/>
                  </a:lnTo>
                  <a:lnTo>
                    <a:pt x="418" y="552"/>
                  </a:lnTo>
                  <a:lnTo>
                    <a:pt x="416" y="552"/>
                  </a:lnTo>
                  <a:lnTo>
                    <a:pt x="416" y="554"/>
                  </a:lnTo>
                  <a:lnTo>
                    <a:pt x="413" y="554"/>
                  </a:lnTo>
                  <a:lnTo>
                    <a:pt x="413" y="557"/>
                  </a:lnTo>
                  <a:lnTo>
                    <a:pt x="420" y="690"/>
                  </a:lnTo>
                  <a:lnTo>
                    <a:pt x="7" y="6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6" name="Freeform 55"/>
            <p:cNvSpPr>
              <a:spLocks/>
            </p:cNvSpPr>
            <p:nvPr/>
          </p:nvSpPr>
          <p:spPr bwMode="auto">
            <a:xfrm>
              <a:off x="3962401" y="3309938"/>
              <a:ext cx="239712" cy="22225"/>
            </a:xfrm>
            <a:custGeom>
              <a:avLst/>
              <a:gdLst>
                <a:gd name="T0" fmla="*/ 7 w 151"/>
                <a:gd name="T1" fmla="*/ 0 h 14"/>
                <a:gd name="T2" fmla="*/ 2 w 151"/>
                <a:gd name="T3" fmla="*/ 0 h 14"/>
                <a:gd name="T4" fmla="*/ 2 w 151"/>
                <a:gd name="T5" fmla="*/ 2 h 14"/>
                <a:gd name="T6" fmla="*/ 0 w 151"/>
                <a:gd name="T7" fmla="*/ 2 h 14"/>
                <a:gd name="T8" fmla="*/ 0 w 151"/>
                <a:gd name="T9" fmla="*/ 12 h 14"/>
                <a:gd name="T10" fmla="*/ 2 w 151"/>
                <a:gd name="T11" fmla="*/ 12 h 14"/>
                <a:gd name="T12" fmla="*/ 2 w 151"/>
                <a:gd name="T13" fmla="*/ 14 h 14"/>
                <a:gd name="T14" fmla="*/ 149 w 151"/>
                <a:gd name="T15" fmla="*/ 14 h 14"/>
                <a:gd name="T16" fmla="*/ 149 w 151"/>
                <a:gd name="T17" fmla="*/ 12 h 14"/>
                <a:gd name="T18" fmla="*/ 151 w 151"/>
                <a:gd name="T19" fmla="*/ 12 h 14"/>
                <a:gd name="T20" fmla="*/ 151 w 151"/>
                <a:gd name="T21" fmla="*/ 2 h 14"/>
                <a:gd name="T22" fmla="*/ 149 w 151"/>
                <a:gd name="T23" fmla="*/ 2 h 14"/>
                <a:gd name="T24" fmla="*/ 149 w 151"/>
                <a:gd name="T25" fmla="*/ 0 h 14"/>
                <a:gd name="T26" fmla="*/ 144 w 151"/>
                <a:gd name="T27" fmla="*/ 0 h 14"/>
                <a:gd name="T28" fmla="*/ 7 w 15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1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51" y="12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lnTo>
                    <a:pt x="14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7" name="Freeform 56"/>
            <p:cNvSpPr>
              <a:spLocks/>
            </p:cNvSpPr>
            <p:nvPr/>
          </p:nvSpPr>
          <p:spPr bwMode="auto">
            <a:xfrm>
              <a:off x="5715001" y="3309938"/>
              <a:ext cx="241300" cy="22225"/>
            </a:xfrm>
            <a:custGeom>
              <a:avLst/>
              <a:gdLst>
                <a:gd name="T0" fmla="*/ 7 w 152"/>
                <a:gd name="T1" fmla="*/ 0 h 14"/>
                <a:gd name="T2" fmla="*/ 2 w 152"/>
                <a:gd name="T3" fmla="*/ 0 h 14"/>
                <a:gd name="T4" fmla="*/ 2 w 152"/>
                <a:gd name="T5" fmla="*/ 2 h 14"/>
                <a:gd name="T6" fmla="*/ 0 w 152"/>
                <a:gd name="T7" fmla="*/ 2 h 14"/>
                <a:gd name="T8" fmla="*/ 0 w 152"/>
                <a:gd name="T9" fmla="*/ 12 h 14"/>
                <a:gd name="T10" fmla="*/ 2 w 152"/>
                <a:gd name="T11" fmla="*/ 12 h 14"/>
                <a:gd name="T12" fmla="*/ 2 w 152"/>
                <a:gd name="T13" fmla="*/ 14 h 14"/>
                <a:gd name="T14" fmla="*/ 149 w 152"/>
                <a:gd name="T15" fmla="*/ 14 h 14"/>
                <a:gd name="T16" fmla="*/ 149 w 152"/>
                <a:gd name="T17" fmla="*/ 12 h 14"/>
                <a:gd name="T18" fmla="*/ 152 w 152"/>
                <a:gd name="T19" fmla="*/ 12 h 14"/>
                <a:gd name="T20" fmla="*/ 152 w 152"/>
                <a:gd name="T21" fmla="*/ 2 h 14"/>
                <a:gd name="T22" fmla="*/ 149 w 152"/>
                <a:gd name="T23" fmla="*/ 2 h 14"/>
                <a:gd name="T24" fmla="*/ 149 w 152"/>
                <a:gd name="T25" fmla="*/ 0 h 14"/>
                <a:gd name="T26" fmla="*/ 145 w 152"/>
                <a:gd name="T27" fmla="*/ 0 h 14"/>
                <a:gd name="T28" fmla="*/ 7 w 152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52" y="12"/>
                  </a:lnTo>
                  <a:lnTo>
                    <a:pt x="152" y="2"/>
                  </a:lnTo>
                  <a:lnTo>
                    <a:pt x="149" y="2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8" name="Freeform 57"/>
            <p:cNvSpPr>
              <a:spLocks/>
            </p:cNvSpPr>
            <p:nvPr/>
          </p:nvSpPr>
          <p:spPr bwMode="auto">
            <a:xfrm>
              <a:off x="6483351" y="3309938"/>
              <a:ext cx="241300" cy="22225"/>
            </a:xfrm>
            <a:custGeom>
              <a:avLst/>
              <a:gdLst>
                <a:gd name="T0" fmla="*/ 7 w 152"/>
                <a:gd name="T1" fmla="*/ 0 h 14"/>
                <a:gd name="T2" fmla="*/ 3 w 152"/>
                <a:gd name="T3" fmla="*/ 0 h 14"/>
                <a:gd name="T4" fmla="*/ 3 w 152"/>
                <a:gd name="T5" fmla="*/ 2 h 14"/>
                <a:gd name="T6" fmla="*/ 0 w 152"/>
                <a:gd name="T7" fmla="*/ 2 h 14"/>
                <a:gd name="T8" fmla="*/ 0 w 152"/>
                <a:gd name="T9" fmla="*/ 12 h 14"/>
                <a:gd name="T10" fmla="*/ 3 w 152"/>
                <a:gd name="T11" fmla="*/ 12 h 14"/>
                <a:gd name="T12" fmla="*/ 3 w 152"/>
                <a:gd name="T13" fmla="*/ 14 h 14"/>
                <a:gd name="T14" fmla="*/ 150 w 152"/>
                <a:gd name="T15" fmla="*/ 14 h 14"/>
                <a:gd name="T16" fmla="*/ 150 w 152"/>
                <a:gd name="T17" fmla="*/ 12 h 14"/>
                <a:gd name="T18" fmla="*/ 152 w 152"/>
                <a:gd name="T19" fmla="*/ 12 h 14"/>
                <a:gd name="T20" fmla="*/ 152 w 152"/>
                <a:gd name="T21" fmla="*/ 2 h 14"/>
                <a:gd name="T22" fmla="*/ 150 w 152"/>
                <a:gd name="T23" fmla="*/ 2 h 14"/>
                <a:gd name="T24" fmla="*/ 150 w 152"/>
                <a:gd name="T25" fmla="*/ 0 h 14"/>
                <a:gd name="T26" fmla="*/ 145 w 152"/>
                <a:gd name="T27" fmla="*/ 0 h 14"/>
                <a:gd name="T28" fmla="*/ 7 w 152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14">
                  <a:moveTo>
                    <a:pt x="7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150" y="14"/>
                  </a:lnTo>
                  <a:lnTo>
                    <a:pt x="150" y="12"/>
                  </a:lnTo>
                  <a:lnTo>
                    <a:pt x="152" y="12"/>
                  </a:lnTo>
                  <a:lnTo>
                    <a:pt x="152" y="2"/>
                  </a:lnTo>
                  <a:lnTo>
                    <a:pt x="150" y="2"/>
                  </a:lnTo>
                  <a:lnTo>
                    <a:pt x="150" y="0"/>
                  </a:lnTo>
                  <a:lnTo>
                    <a:pt x="14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9" name="Freeform 58"/>
            <p:cNvSpPr>
              <a:spLocks/>
            </p:cNvSpPr>
            <p:nvPr/>
          </p:nvSpPr>
          <p:spPr bwMode="auto">
            <a:xfrm>
              <a:off x="6921501" y="3309938"/>
              <a:ext cx="241300" cy="22225"/>
            </a:xfrm>
            <a:custGeom>
              <a:avLst/>
              <a:gdLst>
                <a:gd name="T0" fmla="*/ 7 w 152"/>
                <a:gd name="T1" fmla="*/ 0 h 14"/>
                <a:gd name="T2" fmla="*/ 2 w 152"/>
                <a:gd name="T3" fmla="*/ 0 h 14"/>
                <a:gd name="T4" fmla="*/ 2 w 152"/>
                <a:gd name="T5" fmla="*/ 2 h 14"/>
                <a:gd name="T6" fmla="*/ 0 w 152"/>
                <a:gd name="T7" fmla="*/ 2 h 14"/>
                <a:gd name="T8" fmla="*/ 0 w 152"/>
                <a:gd name="T9" fmla="*/ 12 h 14"/>
                <a:gd name="T10" fmla="*/ 2 w 152"/>
                <a:gd name="T11" fmla="*/ 12 h 14"/>
                <a:gd name="T12" fmla="*/ 2 w 152"/>
                <a:gd name="T13" fmla="*/ 14 h 14"/>
                <a:gd name="T14" fmla="*/ 149 w 152"/>
                <a:gd name="T15" fmla="*/ 14 h 14"/>
                <a:gd name="T16" fmla="*/ 149 w 152"/>
                <a:gd name="T17" fmla="*/ 12 h 14"/>
                <a:gd name="T18" fmla="*/ 152 w 152"/>
                <a:gd name="T19" fmla="*/ 12 h 14"/>
                <a:gd name="T20" fmla="*/ 152 w 152"/>
                <a:gd name="T21" fmla="*/ 2 h 14"/>
                <a:gd name="T22" fmla="*/ 149 w 152"/>
                <a:gd name="T23" fmla="*/ 2 h 14"/>
                <a:gd name="T24" fmla="*/ 149 w 152"/>
                <a:gd name="T25" fmla="*/ 0 h 14"/>
                <a:gd name="T26" fmla="*/ 145 w 152"/>
                <a:gd name="T27" fmla="*/ 0 h 14"/>
                <a:gd name="T28" fmla="*/ 7 w 152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52" y="12"/>
                  </a:lnTo>
                  <a:lnTo>
                    <a:pt x="152" y="2"/>
                  </a:lnTo>
                  <a:lnTo>
                    <a:pt x="149" y="2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0" name="Freeform 59"/>
            <p:cNvSpPr>
              <a:spLocks/>
            </p:cNvSpPr>
            <p:nvPr/>
          </p:nvSpPr>
          <p:spPr bwMode="auto">
            <a:xfrm>
              <a:off x="3043239" y="3756026"/>
              <a:ext cx="61912" cy="11113"/>
            </a:xfrm>
            <a:custGeom>
              <a:avLst/>
              <a:gdLst>
                <a:gd name="T0" fmla="*/ 2 w 39"/>
                <a:gd name="T1" fmla="*/ 0 h 7"/>
                <a:gd name="T2" fmla="*/ 0 w 39"/>
                <a:gd name="T3" fmla="*/ 0 h 7"/>
                <a:gd name="T4" fmla="*/ 0 w 39"/>
                <a:gd name="T5" fmla="*/ 4 h 7"/>
                <a:gd name="T6" fmla="*/ 2 w 39"/>
                <a:gd name="T7" fmla="*/ 4 h 7"/>
                <a:gd name="T8" fmla="*/ 37 w 39"/>
                <a:gd name="T9" fmla="*/ 7 h 7"/>
                <a:gd name="T10" fmla="*/ 39 w 39"/>
                <a:gd name="T11" fmla="*/ 7 h 7"/>
                <a:gd name="T12" fmla="*/ 39 w 39"/>
                <a:gd name="T13" fmla="*/ 2 h 7"/>
                <a:gd name="T14" fmla="*/ 37 w 39"/>
                <a:gd name="T15" fmla="*/ 2 h 7"/>
                <a:gd name="T16" fmla="*/ 2 w 39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37" y="7"/>
                  </a:lnTo>
                  <a:lnTo>
                    <a:pt x="39" y="7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1" name="Freeform 60"/>
            <p:cNvSpPr>
              <a:spLocks/>
            </p:cNvSpPr>
            <p:nvPr/>
          </p:nvSpPr>
          <p:spPr bwMode="auto">
            <a:xfrm>
              <a:off x="3043239" y="3536951"/>
              <a:ext cx="61912" cy="6350"/>
            </a:xfrm>
            <a:custGeom>
              <a:avLst/>
              <a:gdLst>
                <a:gd name="T0" fmla="*/ 2 w 39"/>
                <a:gd name="T1" fmla="*/ 0 h 4"/>
                <a:gd name="T2" fmla="*/ 0 w 39"/>
                <a:gd name="T3" fmla="*/ 0 h 4"/>
                <a:gd name="T4" fmla="*/ 0 w 39"/>
                <a:gd name="T5" fmla="*/ 4 h 4"/>
                <a:gd name="T6" fmla="*/ 39 w 39"/>
                <a:gd name="T7" fmla="*/ 4 h 4"/>
                <a:gd name="T8" fmla="*/ 39 w 39"/>
                <a:gd name="T9" fmla="*/ 0 h 4"/>
                <a:gd name="T10" fmla="*/ 37 w 39"/>
                <a:gd name="T11" fmla="*/ 0 h 4"/>
                <a:gd name="T12" fmla="*/ 2 w 39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2" name="Freeform 61"/>
            <p:cNvSpPr>
              <a:spLocks/>
            </p:cNvSpPr>
            <p:nvPr/>
          </p:nvSpPr>
          <p:spPr bwMode="auto">
            <a:xfrm>
              <a:off x="3043239" y="3317876"/>
              <a:ext cx="61912" cy="6350"/>
            </a:xfrm>
            <a:custGeom>
              <a:avLst/>
              <a:gdLst>
                <a:gd name="T0" fmla="*/ 2 w 39"/>
                <a:gd name="T1" fmla="*/ 0 h 4"/>
                <a:gd name="T2" fmla="*/ 0 w 39"/>
                <a:gd name="T3" fmla="*/ 0 h 4"/>
                <a:gd name="T4" fmla="*/ 0 w 39"/>
                <a:gd name="T5" fmla="*/ 4 h 4"/>
                <a:gd name="T6" fmla="*/ 39 w 39"/>
                <a:gd name="T7" fmla="*/ 4 h 4"/>
                <a:gd name="T8" fmla="*/ 39 w 39"/>
                <a:gd name="T9" fmla="*/ 0 h 4"/>
                <a:gd name="T10" fmla="*/ 37 w 39"/>
                <a:gd name="T11" fmla="*/ 0 h 4"/>
                <a:gd name="T12" fmla="*/ 2 w 39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3" name="Freeform 62"/>
            <p:cNvSpPr>
              <a:spLocks/>
            </p:cNvSpPr>
            <p:nvPr/>
          </p:nvSpPr>
          <p:spPr bwMode="auto">
            <a:xfrm>
              <a:off x="3043239" y="3098801"/>
              <a:ext cx="61912" cy="7938"/>
            </a:xfrm>
            <a:custGeom>
              <a:avLst/>
              <a:gdLst>
                <a:gd name="T0" fmla="*/ 2 w 39"/>
                <a:gd name="T1" fmla="*/ 0 h 5"/>
                <a:gd name="T2" fmla="*/ 0 w 39"/>
                <a:gd name="T3" fmla="*/ 0 h 5"/>
                <a:gd name="T4" fmla="*/ 0 w 39"/>
                <a:gd name="T5" fmla="*/ 5 h 5"/>
                <a:gd name="T6" fmla="*/ 39 w 39"/>
                <a:gd name="T7" fmla="*/ 5 h 5"/>
                <a:gd name="T8" fmla="*/ 39 w 39"/>
                <a:gd name="T9" fmla="*/ 0 h 5"/>
                <a:gd name="T10" fmla="*/ 37 w 39"/>
                <a:gd name="T11" fmla="*/ 0 h 5"/>
                <a:gd name="T12" fmla="*/ 2 w 39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9" y="5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4" name="Freeform 63"/>
            <p:cNvSpPr>
              <a:spLocks/>
            </p:cNvSpPr>
            <p:nvPr/>
          </p:nvSpPr>
          <p:spPr bwMode="auto">
            <a:xfrm>
              <a:off x="3043239" y="2879726"/>
              <a:ext cx="61912" cy="7938"/>
            </a:xfrm>
            <a:custGeom>
              <a:avLst/>
              <a:gdLst>
                <a:gd name="T0" fmla="*/ 2 w 39"/>
                <a:gd name="T1" fmla="*/ 0 h 5"/>
                <a:gd name="T2" fmla="*/ 0 w 39"/>
                <a:gd name="T3" fmla="*/ 0 h 5"/>
                <a:gd name="T4" fmla="*/ 0 w 39"/>
                <a:gd name="T5" fmla="*/ 5 h 5"/>
                <a:gd name="T6" fmla="*/ 39 w 39"/>
                <a:gd name="T7" fmla="*/ 5 h 5"/>
                <a:gd name="T8" fmla="*/ 39 w 39"/>
                <a:gd name="T9" fmla="*/ 0 h 5"/>
                <a:gd name="T10" fmla="*/ 37 w 39"/>
                <a:gd name="T11" fmla="*/ 0 h 5"/>
                <a:gd name="T12" fmla="*/ 2 w 39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9" y="5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5" name="Rectangle 64"/>
            <p:cNvSpPr>
              <a:spLocks noChangeArrowheads="1"/>
            </p:cNvSpPr>
            <p:nvPr/>
          </p:nvSpPr>
          <p:spPr bwMode="auto">
            <a:xfrm>
              <a:off x="2935289" y="4241801"/>
              <a:ext cx="6985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000" b="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de-DE"/>
            </a:p>
          </p:txBody>
        </p:sp>
        <p:sp>
          <p:nvSpPr>
            <p:cNvPr id="7196" name="Rectangle 65"/>
            <p:cNvSpPr>
              <a:spLocks noChangeArrowheads="1"/>
            </p:cNvSpPr>
            <p:nvPr/>
          </p:nvSpPr>
          <p:spPr bwMode="auto">
            <a:xfrm>
              <a:off x="2913064" y="3911601"/>
              <a:ext cx="76200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200" b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de-DE"/>
            </a:p>
          </p:txBody>
        </p:sp>
        <p:sp>
          <p:nvSpPr>
            <p:cNvPr id="7197" name="Rectangle 66"/>
            <p:cNvSpPr>
              <a:spLocks noChangeArrowheads="1"/>
            </p:cNvSpPr>
            <p:nvPr/>
          </p:nvSpPr>
          <p:spPr bwMode="auto">
            <a:xfrm>
              <a:off x="2913064" y="3692526"/>
              <a:ext cx="76200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200" b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de-DE"/>
            </a:p>
          </p:txBody>
        </p:sp>
        <p:sp>
          <p:nvSpPr>
            <p:cNvPr id="7198" name="Rectangle 67"/>
            <p:cNvSpPr>
              <a:spLocks noChangeArrowheads="1"/>
            </p:cNvSpPr>
            <p:nvPr/>
          </p:nvSpPr>
          <p:spPr bwMode="auto">
            <a:xfrm>
              <a:off x="2913064" y="3254376"/>
              <a:ext cx="52387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b="0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de-DE"/>
            </a:p>
          </p:txBody>
        </p:sp>
        <p:sp>
          <p:nvSpPr>
            <p:cNvPr id="7200" name="Freeform 81"/>
            <p:cNvSpPr>
              <a:spLocks/>
            </p:cNvSpPr>
            <p:nvPr/>
          </p:nvSpPr>
          <p:spPr bwMode="auto">
            <a:xfrm>
              <a:off x="3057526" y="2441576"/>
              <a:ext cx="88900" cy="201613"/>
            </a:xfrm>
            <a:custGeom>
              <a:avLst/>
              <a:gdLst>
                <a:gd name="T0" fmla="*/ 0 w 56"/>
                <a:gd name="T1" fmla="*/ 127 h 127"/>
                <a:gd name="T2" fmla="*/ 28 w 56"/>
                <a:gd name="T3" fmla="*/ 0 h 127"/>
                <a:gd name="T4" fmla="*/ 56 w 56"/>
                <a:gd name="T5" fmla="*/ 127 h 127"/>
                <a:gd name="T6" fmla="*/ 0 w 56"/>
                <a:gd name="T7" fmla="*/ 127 h 1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" h="127">
                  <a:moveTo>
                    <a:pt x="0" y="127"/>
                  </a:moveTo>
                  <a:lnTo>
                    <a:pt x="28" y="0"/>
                  </a:lnTo>
                  <a:lnTo>
                    <a:pt x="56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73737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01" name="Freeform 82"/>
            <p:cNvSpPr>
              <a:spLocks/>
            </p:cNvSpPr>
            <p:nvPr/>
          </p:nvSpPr>
          <p:spPr bwMode="auto">
            <a:xfrm>
              <a:off x="7591426" y="4148138"/>
              <a:ext cx="204787" cy="88900"/>
            </a:xfrm>
            <a:custGeom>
              <a:avLst/>
              <a:gdLst>
                <a:gd name="T0" fmla="*/ 0 w 129"/>
                <a:gd name="T1" fmla="*/ 0 h 56"/>
                <a:gd name="T2" fmla="*/ 129 w 129"/>
                <a:gd name="T3" fmla="*/ 28 h 56"/>
                <a:gd name="T4" fmla="*/ 0 w 129"/>
                <a:gd name="T5" fmla="*/ 56 h 56"/>
                <a:gd name="T6" fmla="*/ 0 w 129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56">
                  <a:moveTo>
                    <a:pt x="0" y="0"/>
                  </a:moveTo>
                  <a:lnTo>
                    <a:pt x="129" y="28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5B0A6EC8-BC0C-4A7E-AFE9-8B03FAFF6904}"/>
                  </a:ext>
                </a:extLst>
              </p:cNvPr>
              <p:cNvSpPr txBox="1"/>
              <p:nvPr/>
            </p:nvSpPr>
            <p:spPr>
              <a:xfrm>
                <a:off x="2127907" y="1107748"/>
                <a:ext cx="47069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+mn-lt"/>
                  </a:rPr>
                  <a:t>independent outside observer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b="0" dirty="0">
                    <a:latin typeface="+mn-lt"/>
                  </a:rPr>
                  <a:t> sees system state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5B0A6EC8-BC0C-4A7E-AFE9-8B03FAFF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7" y="1107748"/>
                <a:ext cx="4706936" cy="707886"/>
              </a:xfrm>
              <a:prstGeom prst="rect">
                <a:avLst/>
              </a:prstGeom>
              <a:blipFill>
                <a:blip r:embed="rId4"/>
                <a:stretch>
                  <a:fillRect l="-1295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445B31F8-A14E-4A8F-8718-32E07DFAFEF2}"/>
                  </a:ext>
                </a:extLst>
              </p:cNvPr>
              <p:cNvSpPr txBox="1"/>
              <p:nvPr/>
            </p:nvSpPr>
            <p:spPr>
              <a:xfrm>
                <a:off x="2366287" y="4653228"/>
                <a:ext cx="4706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0" dirty="0">
                    <a:latin typeface="+mn-lt"/>
                  </a:rPr>
                  <a:t>state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445B31F8-A14E-4A8F-8718-32E07DFA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287" y="4653228"/>
                <a:ext cx="4706936" cy="400110"/>
              </a:xfrm>
              <a:prstGeom prst="rect">
                <a:avLst/>
              </a:prstGeom>
              <a:blipFill>
                <a:blip r:embed="rId5"/>
                <a:stretch>
                  <a:fillRect l="-129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6CDD04B-04F9-4788-8FCB-0479E73544D2}"/>
              </a:ext>
            </a:extLst>
          </p:cNvPr>
          <p:cNvCxnSpPr/>
          <p:nvPr/>
        </p:nvCxnSpPr>
        <p:spPr bwMode="auto">
          <a:xfrm>
            <a:off x="2667813" y="5096201"/>
            <a:ext cx="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19A33157-3A98-4B47-820C-9DDD9E14E9A9}"/>
                  </a:ext>
                </a:extLst>
              </p:cNvPr>
              <p:cNvSpPr txBox="1"/>
              <p:nvPr/>
            </p:nvSpPr>
            <p:spPr>
              <a:xfrm>
                <a:off x="4719755" y="5140790"/>
                <a:ext cx="47069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0" dirty="0">
                    <a:latin typeface="+mn-lt"/>
                  </a:rPr>
                  <a:t>future </a:t>
                </a:r>
                <a:r>
                  <a:rPr lang="de-DE" sz="2000" b="0" dirty="0" err="1">
                    <a:latin typeface="+mn-lt"/>
                  </a:rPr>
                  <a:t>development</a:t>
                </a:r>
                <a:r>
                  <a:rPr lang="de-DE" sz="2000" b="0" dirty="0">
                    <a:latin typeface="+mn-lt"/>
                  </a:rPr>
                  <a:t> </a:t>
                </a:r>
                <a:r>
                  <a:rPr lang="de-DE" sz="2000" b="0" dirty="0" err="1">
                    <a:latin typeface="+mn-lt"/>
                  </a:rPr>
                  <a:t>of</a:t>
                </a:r>
                <a:r>
                  <a:rPr lang="de-DE" sz="2000" b="0" dirty="0">
                    <a:latin typeface="+mn-lt"/>
                  </a:rPr>
                  <a:t> </a:t>
                </a:r>
                <a:r>
                  <a:rPr lang="de-DE" sz="2000" b="0" dirty="0" err="1">
                    <a:latin typeface="+mn-lt"/>
                  </a:rPr>
                  <a:t>process</a:t>
                </a:r>
                <a:r>
                  <a:rPr lang="de-DE" sz="2000" b="0" dirty="0">
                    <a:latin typeface="+mn-lt"/>
                  </a:rPr>
                  <a:t> </a:t>
                </a:r>
                <a:br>
                  <a:rPr lang="de-DE" sz="2000" b="0" dirty="0">
                    <a:latin typeface="+mn-lt"/>
                  </a:rPr>
                </a:br>
                <a:r>
                  <a:rPr lang="de-DE" sz="2000" b="0" dirty="0" err="1">
                    <a:latin typeface="+mn-lt"/>
                  </a:rPr>
                  <a:t>only</a:t>
                </a:r>
                <a:r>
                  <a:rPr lang="de-DE" sz="2000" b="0" dirty="0">
                    <a:latin typeface="+mn-lt"/>
                  </a:rPr>
                  <a:t> </a:t>
                </a:r>
                <a:r>
                  <a:rPr lang="de-DE" sz="2000" b="0" dirty="0" err="1">
                    <a:latin typeface="+mn-lt"/>
                  </a:rPr>
                  <a:t>depends</a:t>
                </a:r>
                <a:r>
                  <a:rPr lang="de-DE" sz="2000" b="0" dirty="0">
                    <a:latin typeface="+mn-lt"/>
                  </a:rPr>
                  <a:t> on </a:t>
                </a:r>
                <a:r>
                  <a:rPr lang="de-DE" sz="2000" b="0" dirty="0" err="1">
                    <a:latin typeface="+mn-lt"/>
                  </a:rPr>
                  <a:t>state</a:t>
                </a:r>
                <a:r>
                  <a:rPr lang="de-DE" sz="2000" b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19A33157-3A98-4B47-820C-9DDD9E14E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55" y="5140790"/>
                <a:ext cx="4706936" cy="707886"/>
              </a:xfrm>
              <a:prstGeom prst="rect">
                <a:avLst/>
              </a:prstGeom>
              <a:blipFill>
                <a:blip r:embed="rId6"/>
                <a:stretch>
                  <a:fillRect l="-1295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04" name="Group 71"/>
          <p:cNvGrpSpPr>
            <a:grpSpLocks/>
          </p:cNvGrpSpPr>
          <p:nvPr/>
        </p:nvGrpSpPr>
        <p:grpSpPr bwMode="auto">
          <a:xfrm>
            <a:off x="2334438" y="2051377"/>
            <a:ext cx="622300" cy="2408238"/>
            <a:chOff x="2054" y="1217"/>
            <a:chExt cx="392" cy="1517"/>
          </a:xfrm>
        </p:grpSpPr>
        <p:sp>
          <p:nvSpPr>
            <p:cNvPr id="7205" name="Freeform 72"/>
            <p:cNvSpPr>
              <a:spLocks/>
            </p:cNvSpPr>
            <p:nvPr/>
          </p:nvSpPr>
          <p:spPr bwMode="auto">
            <a:xfrm>
              <a:off x="2054" y="1764"/>
              <a:ext cx="151" cy="14"/>
            </a:xfrm>
            <a:custGeom>
              <a:avLst/>
              <a:gdLst>
                <a:gd name="T0" fmla="*/ 7 w 151"/>
                <a:gd name="T1" fmla="*/ 0 h 14"/>
                <a:gd name="T2" fmla="*/ 2 w 151"/>
                <a:gd name="T3" fmla="*/ 0 h 14"/>
                <a:gd name="T4" fmla="*/ 2 w 151"/>
                <a:gd name="T5" fmla="*/ 2 h 14"/>
                <a:gd name="T6" fmla="*/ 0 w 151"/>
                <a:gd name="T7" fmla="*/ 2 h 14"/>
                <a:gd name="T8" fmla="*/ 0 w 151"/>
                <a:gd name="T9" fmla="*/ 12 h 14"/>
                <a:gd name="T10" fmla="*/ 2 w 151"/>
                <a:gd name="T11" fmla="*/ 12 h 14"/>
                <a:gd name="T12" fmla="*/ 2 w 151"/>
                <a:gd name="T13" fmla="*/ 14 h 14"/>
                <a:gd name="T14" fmla="*/ 149 w 151"/>
                <a:gd name="T15" fmla="*/ 14 h 14"/>
                <a:gd name="T16" fmla="*/ 149 w 151"/>
                <a:gd name="T17" fmla="*/ 12 h 14"/>
                <a:gd name="T18" fmla="*/ 151 w 151"/>
                <a:gd name="T19" fmla="*/ 12 h 14"/>
                <a:gd name="T20" fmla="*/ 151 w 151"/>
                <a:gd name="T21" fmla="*/ 2 h 14"/>
                <a:gd name="T22" fmla="*/ 149 w 151"/>
                <a:gd name="T23" fmla="*/ 2 h 14"/>
                <a:gd name="T24" fmla="*/ 149 w 151"/>
                <a:gd name="T25" fmla="*/ 0 h 14"/>
                <a:gd name="T26" fmla="*/ 144 w 151"/>
                <a:gd name="T27" fmla="*/ 0 h 14"/>
                <a:gd name="T28" fmla="*/ 7 w 15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1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51" y="12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lnTo>
                    <a:pt x="14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06" name="Freeform 73"/>
            <p:cNvSpPr>
              <a:spLocks/>
            </p:cNvSpPr>
            <p:nvPr/>
          </p:nvSpPr>
          <p:spPr bwMode="auto">
            <a:xfrm>
              <a:off x="2264" y="1355"/>
              <a:ext cx="4" cy="1246"/>
            </a:xfrm>
            <a:custGeom>
              <a:avLst/>
              <a:gdLst>
                <a:gd name="T0" fmla="*/ 4 w 4"/>
                <a:gd name="T1" fmla="*/ 3 h 1246"/>
                <a:gd name="T2" fmla="*/ 4 w 4"/>
                <a:gd name="T3" fmla="*/ 0 h 1246"/>
                <a:gd name="T4" fmla="*/ 0 w 4"/>
                <a:gd name="T5" fmla="*/ 0 h 1246"/>
                <a:gd name="T6" fmla="*/ 0 w 4"/>
                <a:gd name="T7" fmla="*/ 1246 h 1246"/>
                <a:gd name="T8" fmla="*/ 4 w 4"/>
                <a:gd name="T9" fmla="*/ 1246 h 1246"/>
                <a:gd name="T10" fmla="*/ 4 w 4"/>
                <a:gd name="T11" fmla="*/ 1243 h 1246"/>
                <a:gd name="T12" fmla="*/ 4 w 4"/>
                <a:gd name="T13" fmla="*/ 3 h 12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1246">
                  <a:moveTo>
                    <a:pt x="4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1246"/>
                  </a:lnTo>
                  <a:lnTo>
                    <a:pt x="4" y="1246"/>
                  </a:lnTo>
                  <a:lnTo>
                    <a:pt x="4" y="124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07" name="Rectangle 74"/>
            <p:cNvSpPr>
              <a:spLocks noChangeArrowheads="1"/>
            </p:cNvSpPr>
            <p:nvPr/>
          </p:nvSpPr>
          <p:spPr bwMode="auto">
            <a:xfrm>
              <a:off x="2315" y="1217"/>
              <a:ext cx="6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x</a:t>
              </a:r>
              <a:endParaRPr lang="de-DE"/>
            </a:p>
          </p:txBody>
        </p:sp>
        <p:sp>
          <p:nvSpPr>
            <p:cNvPr id="7208" name="Rectangle 75"/>
            <p:cNvSpPr>
              <a:spLocks noChangeArrowheads="1"/>
            </p:cNvSpPr>
            <p:nvPr/>
          </p:nvSpPr>
          <p:spPr bwMode="auto">
            <a:xfrm>
              <a:off x="2371" y="1262"/>
              <a:ext cx="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n</a:t>
              </a:r>
              <a:endParaRPr lang="de-DE"/>
            </a:p>
          </p:txBody>
        </p:sp>
        <p:sp>
          <p:nvSpPr>
            <p:cNvPr id="7209" name="Rectangle 76"/>
            <p:cNvSpPr>
              <a:spLocks noChangeArrowheads="1"/>
            </p:cNvSpPr>
            <p:nvPr/>
          </p:nvSpPr>
          <p:spPr bwMode="auto">
            <a:xfrm>
              <a:off x="2315" y="2528"/>
              <a:ext cx="4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t</a:t>
              </a:r>
              <a:endParaRPr lang="de-DE"/>
            </a:p>
          </p:txBody>
        </p:sp>
        <p:sp>
          <p:nvSpPr>
            <p:cNvPr id="7210" name="Rectangle 77"/>
            <p:cNvSpPr>
              <a:spLocks noChangeArrowheads="1"/>
            </p:cNvSpPr>
            <p:nvPr/>
          </p:nvSpPr>
          <p:spPr bwMode="auto">
            <a:xfrm>
              <a:off x="2359" y="2580"/>
              <a:ext cx="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n</a:t>
              </a:r>
              <a:endParaRPr lang="de-DE"/>
            </a:p>
          </p:txBody>
        </p:sp>
        <p:sp>
          <p:nvSpPr>
            <p:cNvPr id="7211" name="Freeform 78"/>
            <p:cNvSpPr>
              <a:spLocks/>
            </p:cNvSpPr>
            <p:nvPr/>
          </p:nvSpPr>
          <p:spPr bwMode="auto">
            <a:xfrm>
              <a:off x="2273" y="1379"/>
              <a:ext cx="75" cy="250"/>
            </a:xfrm>
            <a:custGeom>
              <a:avLst/>
              <a:gdLst>
                <a:gd name="T0" fmla="*/ 75 w 75"/>
                <a:gd name="T1" fmla="*/ 2 h 250"/>
                <a:gd name="T2" fmla="*/ 75 w 75"/>
                <a:gd name="T3" fmla="*/ 0 h 250"/>
                <a:gd name="T4" fmla="*/ 70 w 75"/>
                <a:gd name="T5" fmla="*/ 0 h 250"/>
                <a:gd name="T6" fmla="*/ 70 w 75"/>
                <a:gd name="T7" fmla="*/ 2 h 250"/>
                <a:gd name="T8" fmla="*/ 0 w 75"/>
                <a:gd name="T9" fmla="*/ 247 h 250"/>
                <a:gd name="T10" fmla="*/ 0 w 75"/>
                <a:gd name="T11" fmla="*/ 250 h 250"/>
                <a:gd name="T12" fmla="*/ 5 w 75"/>
                <a:gd name="T13" fmla="*/ 250 h 250"/>
                <a:gd name="T14" fmla="*/ 5 w 75"/>
                <a:gd name="T15" fmla="*/ 247 h 250"/>
                <a:gd name="T16" fmla="*/ 75 w 75"/>
                <a:gd name="T17" fmla="*/ 2 h 2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250">
                  <a:moveTo>
                    <a:pt x="75" y="2"/>
                  </a:moveTo>
                  <a:lnTo>
                    <a:pt x="75" y="0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0" y="247"/>
                  </a:lnTo>
                  <a:lnTo>
                    <a:pt x="0" y="250"/>
                  </a:lnTo>
                  <a:lnTo>
                    <a:pt x="5" y="250"/>
                  </a:lnTo>
                  <a:lnTo>
                    <a:pt x="5" y="247"/>
                  </a:lnTo>
                  <a:lnTo>
                    <a:pt x="7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084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78FF9-C88E-4337-99CA-A2A2314C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 on the Analysis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42383E4-D033-4D8E-8BE0-D26A6F444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Markov state process and memoryless property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Homogeneous systems</a:t>
            </a:r>
            <a:r>
              <a:rPr lang="en-US" noProof="0" dirty="0"/>
              <a:t>: transition probabilities independent of time instant</a:t>
            </a:r>
          </a:p>
          <a:p>
            <a:endParaRPr lang="en-US" noProof="0" dirty="0"/>
          </a:p>
          <a:p>
            <a:r>
              <a:rPr lang="en-US" b="1" noProof="0" dirty="0">
                <a:solidFill>
                  <a:schemeClr val="accent5"/>
                </a:solidFill>
              </a:rPr>
              <a:t>Chapman-Kolmogorov</a:t>
            </a:r>
            <a:r>
              <a:rPr lang="en-US" noProof="0" dirty="0"/>
              <a:t> </a:t>
            </a:r>
            <a:r>
              <a:rPr lang="en-US" b="1" noProof="0" dirty="0">
                <a:solidFill>
                  <a:schemeClr val="accent5"/>
                </a:solidFill>
              </a:rPr>
              <a:t>equation</a:t>
            </a:r>
            <a:r>
              <a:rPr lang="en-US" noProof="0" dirty="0"/>
              <a:t> for state transition probabilities: </a:t>
            </a:r>
          </a:p>
          <a:p>
            <a:endParaRPr lang="en-US" noProof="0" dirty="0"/>
          </a:p>
          <a:p>
            <a:pPr lvl="1"/>
            <a:r>
              <a:rPr lang="en-US" noProof="0" dirty="0"/>
              <a:t>Kolmogorov forward equation for </a:t>
            </a:r>
            <a:r>
              <a:rPr lang="en-US" b="1" noProof="0" dirty="0">
                <a:solidFill>
                  <a:schemeClr val="accent5"/>
                </a:solidFill>
              </a:rPr>
              <a:t>probability densities </a:t>
            </a:r>
          </a:p>
          <a:p>
            <a:endParaRPr lang="en-US" noProof="0" dirty="0"/>
          </a:p>
          <a:p>
            <a:pPr lvl="1"/>
            <a:r>
              <a:rPr lang="en-US" noProof="0" dirty="0"/>
              <a:t>Kolmogorov forward equation for </a:t>
            </a:r>
            <a:r>
              <a:rPr lang="en-US" b="1" noProof="0" dirty="0">
                <a:solidFill>
                  <a:schemeClr val="accent5"/>
                </a:solidFill>
              </a:rPr>
              <a:t>state probabilities</a:t>
            </a:r>
          </a:p>
          <a:p>
            <a:endParaRPr lang="en-US" b="1" noProof="0" dirty="0">
              <a:solidFill>
                <a:schemeClr val="accent5"/>
              </a:solidFill>
            </a:endParaRPr>
          </a:p>
          <a:p>
            <a:r>
              <a:rPr lang="en-US" b="1" noProof="0" dirty="0">
                <a:solidFill>
                  <a:schemeClr val="accent5"/>
                </a:solidFill>
              </a:rPr>
              <a:t>Stationary system</a:t>
            </a:r>
          </a:p>
          <a:p>
            <a:endParaRPr lang="en-US" b="1" noProof="0" dirty="0">
              <a:solidFill>
                <a:schemeClr val="accent5"/>
              </a:solidFill>
            </a:endParaRPr>
          </a:p>
          <a:p>
            <a:r>
              <a:rPr lang="en-US" noProof="0" dirty="0"/>
              <a:t>Example:</a:t>
            </a:r>
            <a:r>
              <a:rPr lang="en-US" b="1" noProof="0" dirty="0">
                <a:solidFill>
                  <a:schemeClr val="accent5"/>
                </a:solidFill>
              </a:rPr>
              <a:t> birth-and-death process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BE542-95F4-4027-8FCB-F4663B2E9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9</a:t>
            </a:fld>
            <a:endParaRPr lang="en-GB"/>
          </a:p>
        </p:txBody>
      </p:sp>
      <p:graphicFrame>
        <p:nvGraphicFramePr>
          <p:cNvPr id="17" name="Objekt 16">
            <a:extLst>
              <a:ext uri="{FF2B5EF4-FFF2-40B4-BE49-F238E27FC236}">
                <a16:creationId xmlns:a16="http://schemas.microsoft.com/office/drawing/2014/main" id="{1F52C554-70E5-4B2D-B069-CF3E76338A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056667"/>
              </p:ext>
            </p:extLst>
          </p:nvPr>
        </p:nvGraphicFramePr>
        <p:xfrm>
          <a:off x="8528050" y="2009775"/>
          <a:ext cx="268446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0" name="Equation" r:id="rId5" imgW="1180800" imgH="190440" progId="Equation.DSMT4">
                  <p:embed/>
                </p:oleObj>
              </mc:Choice>
              <mc:Fallback>
                <p:oleObj name="Equation" r:id="rId5" imgW="1180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8050" y="2009775"/>
                        <a:ext cx="2684463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>
            <a:extLst>
              <a:ext uri="{FF2B5EF4-FFF2-40B4-BE49-F238E27FC236}">
                <a16:creationId xmlns:a16="http://schemas.microsoft.com/office/drawing/2014/main" id="{1A3437A3-C9D6-4768-BFFF-9B92FEB55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71716"/>
              </p:ext>
            </p:extLst>
          </p:nvPr>
        </p:nvGraphicFramePr>
        <p:xfrm>
          <a:off x="10296819" y="2647358"/>
          <a:ext cx="1666581" cy="64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" name="Equation" r:id="rId7" imgW="914400" imgH="355320" progId="Equation.DSMT4">
                  <p:embed/>
                </p:oleObj>
              </mc:Choice>
              <mc:Fallback>
                <p:oleObj name="Equation" r:id="rId7" imgW="9144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296819" y="2647358"/>
                        <a:ext cx="1666581" cy="64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kt 21">
            <a:extLst>
              <a:ext uri="{FF2B5EF4-FFF2-40B4-BE49-F238E27FC236}">
                <a16:creationId xmlns:a16="http://schemas.microsoft.com/office/drawing/2014/main" id="{E40B17F0-A5F9-470A-8096-D4E1F7F143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21759"/>
              </p:ext>
            </p:extLst>
          </p:nvPr>
        </p:nvGraphicFramePr>
        <p:xfrm>
          <a:off x="7632700" y="2720975"/>
          <a:ext cx="14652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2" name="Equation" r:id="rId9" imgW="736560" imgH="253800" progId="Equation.DSMT4">
                  <p:embed/>
                </p:oleObj>
              </mc:Choice>
              <mc:Fallback>
                <p:oleObj name="Equation" r:id="rId9" imgW="736560" imgH="253800" progId="Equation.DSMT4">
                  <p:embed/>
                  <p:pic>
                    <p:nvPicPr>
                      <p:cNvPr id="17" name="Objekt 16">
                        <a:extLst>
                          <a:ext uri="{FF2B5EF4-FFF2-40B4-BE49-F238E27FC236}">
                            <a16:creationId xmlns:a16="http://schemas.microsoft.com/office/drawing/2014/main" id="{1F52C554-70E5-4B2D-B069-CF3E76338A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32700" y="2720975"/>
                        <a:ext cx="1465263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7803A298-328C-4226-BE2C-8EEEB41E1EB3}"/>
              </a:ext>
            </a:extLst>
          </p:cNvPr>
          <p:cNvSpPr/>
          <p:nvPr/>
        </p:nvSpPr>
        <p:spPr bwMode="auto">
          <a:xfrm>
            <a:off x="9328958" y="2793703"/>
            <a:ext cx="736600" cy="31121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4" name="Objekt 23">
            <a:extLst>
              <a:ext uri="{FF2B5EF4-FFF2-40B4-BE49-F238E27FC236}">
                <a16:creationId xmlns:a16="http://schemas.microsoft.com/office/drawing/2014/main" id="{69733EAB-7F80-40EB-94A2-2D31CBFE4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42455"/>
              </p:ext>
            </p:extLst>
          </p:nvPr>
        </p:nvGraphicFramePr>
        <p:xfrm>
          <a:off x="10102729" y="3439116"/>
          <a:ext cx="1484782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3" name="Equation" r:id="rId11" imgW="927000" imgH="355320" progId="Equation.DSMT4">
                  <p:embed/>
                </p:oleObj>
              </mc:Choice>
              <mc:Fallback>
                <p:oleObj name="Equation" r:id="rId11" imgW="9270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02729" y="3439116"/>
                        <a:ext cx="1484782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kt 24">
            <a:extLst>
              <a:ext uri="{FF2B5EF4-FFF2-40B4-BE49-F238E27FC236}">
                <a16:creationId xmlns:a16="http://schemas.microsoft.com/office/drawing/2014/main" id="{2DC6C357-B3C4-4E8A-BD60-4D50B1117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18215"/>
              </p:ext>
            </p:extLst>
          </p:nvPr>
        </p:nvGraphicFramePr>
        <p:xfrm>
          <a:off x="7335368" y="3525312"/>
          <a:ext cx="1715125" cy="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4" name="Equation" r:id="rId13" imgW="952200" imgH="190440" progId="Equation.DSMT4">
                  <p:embed/>
                </p:oleObj>
              </mc:Choice>
              <mc:Fallback>
                <p:oleObj name="Equation" r:id="rId13" imgW="9522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35368" y="3525312"/>
                        <a:ext cx="1715125" cy="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5FDA78C1-0B63-477C-93B5-C7865C5AAAA2}"/>
              </a:ext>
            </a:extLst>
          </p:cNvPr>
          <p:cNvSpPr/>
          <p:nvPr/>
        </p:nvSpPr>
        <p:spPr bwMode="auto">
          <a:xfrm>
            <a:off x="9146669" y="3557126"/>
            <a:ext cx="736600" cy="31121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7" name="Objekt 26">
            <a:extLst>
              <a:ext uri="{FF2B5EF4-FFF2-40B4-BE49-F238E27FC236}">
                <a16:creationId xmlns:a16="http://schemas.microsoft.com/office/drawing/2014/main" id="{26FF8960-6F80-4A9D-A622-88386119F9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855947"/>
              </p:ext>
            </p:extLst>
          </p:nvPr>
        </p:nvGraphicFramePr>
        <p:xfrm>
          <a:off x="2935288" y="4179888"/>
          <a:ext cx="52228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5" name="Equation" r:id="rId15" imgW="291960" imgH="266400" progId="Equation.DSMT4">
                  <p:embed/>
                </p:oleObj>
              </mc:Choice>
              <mc:Fallback>
                <p:oleObj name="Equation" r:id="rId15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35288" y="4179888"/>
                        <a:ext cx="522287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CEEF7C19-755A-4873-A130-19E730E35137}"/>
              </a:ext>
            </a:extLst>
          </p:cNvPr>
          <p:cNvSpPr/>
          <p:nvPr/>
        </p:nvSpPr>
        <p:spPr bwMode="auto">
          <a:xfrm>
            <a:off x="3733800" y="4231157"/>
            <a:ext cx="736600" cy="31121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9" name="Objekt 28">
            <a:extLst>
              <a:ext uri="{FF2B5EF4-FFF2-40B4-BE49-F238E27FC236}">
                <a16:creationId xmlns:a16="http://schemas.microsoft.com/office/drawing/2014/main" id="{82713FB9-355E-4BCC-9E73-5AF8892E3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868922"/>
              </p:ext>
            </p:extLst>
          </p:nvPr>
        </p:nvGraphicFramePr>
        <p:xfrm>
          <a:off x="4598988" y="4125913"/>
          <a:ext cx="105886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6" name="Equation" r:id="rId17" imgW="698400" imgH="393480" progId="Equation.DSMT4">
                  <p:embed/>
                </p:oleObj>
              </mc:Choice>
              <mc:Fallback>
                <p:oleObj name="Equation" r:id="rId17" imgW="698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98988" y="4125913"/>
                        <a:ext cx="1058862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kt 29">
            <a:extLst>
              <a:ext uri="{FF2B5EF4-FFF2-40B4-BE49-F238E27FC236}">
                <a16:creationId xmlns:a16="http://schemas.microsoft.com/office/drawing/2014/main" id="{F91A7891-F1D2-47DD-8E5E-99D512E8B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032952"/>
              </p:ext>
            </p:extLst>
          </p:nvPr>
        </p:nvGraphicFramePr>
        <p:xfrm>
          <a:off x="6096189" y="4257675"/>
          <a:ext cx="1136211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7" name="Equation" r:id="rId19" imgW="507960" imgH="177480" progId="Equation.DSMT4">
                  <p:embed/>
                </p:oleObj>
              </mc:Choice>
              <mc:Fallback>
                <p:oleObj name="Equation" r:id="rId19" imgW="5079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96189" y="4257675"/>
                        <a:ext cx="1136211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763561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8|26.3"/>
  <p:tag name="GENSWF_SLIDE_UID" val="{27D656DA-B48B-4AB5-885E-6B72302DE068}:2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3.7|18.8|75.6|19.3|13.2|20.8|15.8"/>
  <p:tag name="ISPRING_SLIDE_INDENT_LEVEL" val="1"/>
  <p:tag name="ISPRING_CUSTOM_TIMING_USED" val="0"/>
  <p:tag name="GENSWF_SLIDE_UID" val="{7E77F0C1-A2A7-470B-BD40-6A9BE0F1BF36}:3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3.7|18.8|75.6|19.3|13.2|20.8|15.8"/>
  <p:tag name="ISPRING_SLIDE_INDENT_LEVEL" val="1"/>
  <p:tag name="ISPRING_CUSTOM_TIMING_USED" val="0"/>
  <p:tag name="GENSWF_SLIDE_UID" val="{7E77F0C1-A2A7-470B-BD40-6A9BE0F1BF36}:3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21|69.7|20.3|17"/>
  <p:tag name="GENSWF_SLIDE_UID" val="{4BE8DDCD-E4B9-4778-A374-A58B3084D3AB}:3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21|69.7|20.3|17"/>
  <p:tag name="GENSWF_SLIDE_UID" val="{4BE8DDCD-E4B9-4778-A374-A58B3084D3AB}:3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4|24.7"/>
  <p:tag name="GENSWF_SLIDE_UID" val="{EFC1C136-9C70-476C-9890-A573094C2061}:3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2"/>
  <p:tag name="ISPRING_SLIDE_INDENT_LEVEL" val="1"/>
  <p:tag name="ISPRING_CUSTOM_TIMING_USED" val="0"/>
  <p:tag name="GENSWF_SLIDE_UID" val="{0F83128E-9AB6-4702-812E-E67F4FA5C65D}:2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12"/>
  <p:tag name="ISPRING_SLIDE_INDENT_LEVEL" val="1"/>
  <p:tag name="ISPRING_CUSTOM_TIMING_USED" val="0"/>
  <p:tag name="GENSWF_SLIDE_UID" val="{0644E0C2-22D7-4B80-BA43-0851AFEE4C6A}:31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8.8|62.1"/>
  <p:tag name="ISPRING_SLIDE_INDENT_LEVEL" val="1"/>
  <p:tag name="ISPRING_CUSTOM_TIMING_USED" val="0"/>
  <p:tag name="GENSWF_SLIDE_UID" val="{B82C26F9-1BCD-45B6-BFEA-37349D28FC9D}:34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1|11.5|50.4|38.7|60.4|53.1"/>
  <p:tag name="ISPRING_SLIDE_INDENT_LEVEL" val="1"/>
  <p:tag name="ISPRING_CUSTOM_TIMING_USED" val="0"/>
  <p:tag name="GENSWF_SLIDE_UID" val="{F49FCF76-E2C2-4049-87F1-90ED164D9EE1}:2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6.4|9.7|34.4|42|13.7|7|20.4|41.1"/>
  <p:tag name="ISPRING_SLIDE_INDENT_LEVEL" val="1"/>
  <p:tag name="ISPRING_CUSTOM_TIMING_USED" val="0"/>
  <p:tag name="GENSWF_SLIDE_UID" val="{4D328818-7200-4FEB-B57F-AC4B186F5707}:4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5|7.7|15|10.1|24.1|36.7|52|25.3|44|27.1"/>
  <p:tag name="GENSWF_SLIDE_UID" val="{75A3F838-E160-4F5F-8036-DF524111C184}:4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14.1"/>
  <p:tag name="ISPRING_SLIDE_INDENT_LEVEL" val="1"/>
  <p:tag name="ISPRING_CUSTOM_TIMING_USED" val="0"/>
  <p:tag name="GENSWF_SLIDE_UID" val="{0034DE56-BA78-4C5D-ADB9-1A8372322BC2}:43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8|6.5"/>
  <p:tag name="GENSWF_SLIDE_UID" val="{7E6F0E2B-E04D-4FE1-BAD7-74B5EA2ED129}:2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6.8|24.8|49.4|43|17.3|48|15.5|8.4"/>
  <p:tag name="GENSWF_SLIDE_UID" val="{5EB8052E-690A-45AA-89BF-5A2C7B3BB979}:33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4.8|13.4|75.3|4.3|63.3"/>
  <p:tag name="GENSWF_SLIDE_UID" val="{A82EED1B-F910-4F06-9362-E0B53486C1B3}:32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2.9|20.8|16|62.6|22"/>
  <p:tag name="ISPRING_SLIDE_INDENT_LEVEL" val="1"/>
  <p:tag name="ISPRING_CUSTOM_TIMING_USED" val="0"/>
  <p:tag name="GENSWF_SLIDE_UID" val="{0A978A4C-9D5A-4A8C-9210-E9291E249FF0}:43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81.9|39.8"/>
  <p:tag name="GENSWF_SLIDE_UID" val="{A97DC9A6-3129-425D-8DC0-DAA16FBB636E}:34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6.4|18|33.4|30.1|25.2|71.9|40.6"/>
  <p:tag name="ISPRING_SLIDE_INDENT_LEVEL" val="1"/>
  <p:tag name="ISPRING_CUSTOM_TIMING_USED" val="0"/>
  <p:tag name="GENSWF_SLIDE_UID" val="{1D56ACF8-44E5-411C-B4B8-3E0B5705A9E3}:4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26.4|6.7|23.6|139.3|9.9"/>
  <p:tag name="GENSWF_SLIDE_UID" val="{67224631-74D9-4131-B5F4-7A85D5AE6FD1}:3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7"/>
  <p:tag name="ISPRING_SLIDE_INDENT_LEVEL" val="1"/>
  <p:tag name="ISPRING_CUSTOM_TIMING_USED" val="0"/>
  <p:tag name="GENSWF_SLIDE_UID" val="{03E403CA-A023-4F06-BA53-2DC71700A602}:3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34.2|61.4|65.5"/>
  <p:tag name="ISPRING_SLIDE_INDENT_LEVEL" val="1"/>
  <p:tag name="ISPRING_CUSTOM_TIMING_USED" val="0"/>
  <p:tag name="GENSWF_SLIDE_UID" val="{005CE321-A2E6-4C2A-BCB4-96DA9FACF47F}:4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6"/>
  <p:tag name="GENSWF_SLIDE_UID" val="{2DDA4947-E938-4E73-A2B6-34086F70C65E}:29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5|47|47.7"/>
  <p:tag name="GENSWF_SLIDE_UID" val="{60B3C5D1-C1F3-4018-A6D2-1E487263BC01}:3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9FED6436-2B3C-44DE-B421-555ECD7A01FE}:2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4|52.9|33.7|52.5|82.7|18.5|4.2"/>
  <p:tag name="GENSWF_SLIDE_UID" val="{4DE810B5-3105-444E-A008-EA5847CED14F}:3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4|52.9|33.7|52.5|82.7|18.5|4.2"/>
  <p:tag name="GENSWF_SLIDE_UID" val="{4DE810B5-3105-444E-A008-EA5847CED14F}:3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24.8|12.9|26.7|41.6"/>
  <p:tag name="ISPRING_SLIDE_INDENT_LEVEL" val="1"/>
  <p:tag name="ISPRING_CUSTOM_TIMING_USED" val="0"/>
  <p:tag name="GENSWF_SLIDE_UID" val="{31B2A99D-CA15-4188-9EDE-B8CA9933B107}:3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79.6|81|83.3|67"/>
  <p:tag name="ISPRING_SLIDE_INDENT_LEVEL" val="1"/>
  <p:tag name="ISPRING_CUSTOM_TIMING_USED" val="0"/>
  <p:tag name="GENSWF_SLIDE_UID" val="{12DB2EC6-D2DF-45DA-BCE7-C34226E24FCA}:307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2206</Words>
  <Application>Microsoft Office PowerPoint</Application>
  <PresentationFormat>Breitbild</PresentationFormat>
  <Paragraphs>492</Paragraphs>
  <Slides>46</Slides>
  <Notes>35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9" baseType="lpstr">
      <vt:lpstr>Calibri</vt:lpstr>
      <vt:lpstr>Book Antiqua</vt:lpstr>
      <vt:lpstr>Wingdings</vt:lpstr>
      <vt:lpstr>Symbol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Formel</vt:lpstr>
      <vt:lpstr>PowerPoint-Präsentation</vt:lpstr>
      <vt:lpstr>Disclaimer and Copyright Notice</vt:lpstr>
      <vt:lpstr>Chapter 3</vt:lpstr>
      <vt:lpstr>Definition of Continuous-Time Markov Chain</vt:lpstr>
      <vt:lpstr>Continuous-Time Markov Chain (CTMC)</vt:lpstr>
      <vt:lpstr>Illustration of CTMC: Example</vt:lpstr>
      <vt:lpstr>Transition Behavior of CTMC</vt:lpstr>
      <vt:lpstr>Analysis of Continuous-time Markov Chain (CMTC)</vt:lpstr>
      <vt:lpstr>Overview on the Analysis</vt:lpstr>
      <vt:lpstr>Transition Behavior of  Markovian State Processes</vt:lpstr>
      <vt:lpstr>Transition Behavior of Markovian State Processes</vt:lpstr>
      <vt:lpstr>Transition Probability</vt:lpstr>
      <vt:lpstr>Transition Matrix</vt:lpstr>
      <vt:lpstr>Chapman-Kolmogorov Equation</vt:lpstr>
      <vt:lpstr>Chapman-Kolmogorov Equation (f.)</vt:lpstr>
      <vt:lpstr>Kolmogorov Forward Equation for Transition Probabilities</vt:lpstr>
      <vt:lpstr>Kolmogorov Forward Equation for Transition Probabilities</vt:lpstr>
      <vt:lpstr>Kolmogorov Forward Equation: Limiting Process</vt:lpstr>
      <vt:lpstr>Kolmogorov Forward Equation: Matrix Notation</vt:lpstr>
      <vt:lpstr>Solution of Kolmogorov Forward Equation</vt:lpstr>
      <vt:lpstr>State Equations and State Probabilities</vt:lpstr>
      <vt:lpstr>Kolmogorov Forward Equation for State Probabilities</vt:lpstr>
      <vt:lpstr>Kolmogorov Forward Eq. for State Probabilities: Matrix Notation</vt:lpstr>
      <vt:lpstr>Stationary State Probabilities</vt:lpstr>
      <vt:lpstr>Principle of Maintaining Statistical Equilibrium</vt:lpstr>
      <vt:lpstr>Stationary Equation System: Matrix Notation</vt:lpstr>
      <vt:lpstr>Linear Dependency of State Equations</vt:lpstr>
      <vt:lpstr>Macro States</vt:lpstr>
      <vt:lpstr>Global Equilibrium Equation</vt:lpstr>
      <vt:lpstr>Example: Stationary State Equations</vt:lpstr>
      <vt:lpstr>Example: Stationary Macro State Equations</vt:lpstr>
      <vt:lpstr>Summary: Stationary Equation System</vt:lpstr>
      <vt:lpstr>Examples of Transition Probability Densities</vt:lpstr>
      <vt:lpstr>Transition Probability Densities</vt:lpstr>
      <vt:lpstr>Transition Probability Density of Poisson Arrival Process</vt:lpstr>
      <vt:lpstr>Transition Probability Density for Exponential Service Time</vt:lpstr>
      <vt:lpstr>Birth-and-Death Processes</vt:lpstr>
      <vt:lpstr>Birth-and-Death Processes</vt:lpstr>
      <vt:lpstr>Example: No BD Process</vt:lpstr>
      <vt:lpstr>Non-stationary Birth-and-Death Processes</vt:lpstr>
      <vt:lpstr>Example: Poisson Process as Pure Birth Process</vt:lpstr>
      <vt:lpstr>Stationary Birth-and-Death Processes</vt:lpstr>
      <vt:lpstr>Macro State Equation System</vt:lpstr>
      <vt:lpstr>Solving the Macro State Equation System</vt:lpstr>
      <vt:lpstr>Example: Delay-Loss System with State-dependent Rates</vt:lpstr>
      <vt:lpstr>Strong Law of Large Numbers for Markov Chains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Ch3.5 Markov State Process</dc:title>
  <dc:creator>tobias.hossfeld@uni-wuerzburg.de</dc:creator>
  <cp:lastModifiedBy>Tobias Hoßfeld</cp:lastModifiedBy>
  <cp:revision>965</cp:revision>
  <dcterms:created xsi:type="dcterms:W3CDTF">2011-01-08T01:15:19Z</dcterms:created>
  <dcterms:modified xsi:type="dcterms:W3CDTF">2022-05-05T12:52:39Z</dcterms:modified>
</cp:coreProperties>
</file>